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67" r:id="rId5"/>
    <p:sldId id="275" r:id="rId6"/>
    <p:sldId id="278" r:id="rId7"/>
    <p:sldId id="298" r:id="rId8"/>
    <p:sldId id="300" r:id="rId9"/>
    <p:sldId id="279" r:id="rId10"/>
    <p:sldId id="304" r:id="rId11"/>
    <p:sldId id="301" r:id="rId12"/>
    <p:sldId id="302" r:id="rId13"/>
    <p:sldId id="281" r:id="rId14"/>
    <p:sldId id="282" r:id="rId15"/>
    <p:sldId id="296" r:id="rId16"/>
    <p:sldId id="297" r:id="rId17"/>
    <p:sldId id="283" r:id="rId18"/>
    <p:sldId id="293" r:id="rId19"/>
    <p:sldId id="285" r:id="rId20"/>
    <p:sldId id="277" r:id="rId21"/>
    <p:sldId id="270" r:id="rId22"/>
  </p:sldIdLst>
  <p:sldSz cx="9144000" cy="6858000" type="screen4x3"/>
  <p:notesSz cx="7102475" cy="9388475"/>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432137-A28C-4FA6-8451-E3C19DEC23DE}">
          <p14:sldIdLst>
            <p14:sldId id="267"/>
            <p14:sldId id="275"/>
          </p14:sldIdLst>
        </p14:section>
        <p14:section name="Who are we" id="{D003A989-A78C-4851-A2A0-B45E0F09CE1B}">
          <p14:sldIdLst>
            <p14:sldId id="278"/>
            <p14:sldId id="298"/>
            <p14:sldId id="300"/>
            <p14:sldId id="279"/>
            <p14:sldId id="304"/>
          </p14:sldIdLst>
        </p14:section>
        <p14:section name="The Question" id="{278531E1-6C6D-462E-A20A-9465ED0AE123}">
          <p14:sldIdLst>
            <p14:sldId id="301"/>
            <p14:sldId id="302"/>
            <p14:sldId id="281"/>
            <p14:sldId id="282"/>
            <p14:sldId id="296"/>
            <p14:sldId id="297"/>
            <p14:sldId id="283"/>
            <p14:sldId id="293"/>
            <p14:sldId id="285"/>
            <p14:sldId id="277"/>
            <p14:sldId id="270"/>
          </p14:sldIdLst>
        </p14:section>
      </p14:sectionLst>
    </p:ext>
    <p:ext uri="{EFAFB233-063F-42B5-8137-9DF3F51BA10A}">
      <p15:sldGuideLst xmlns:p15="http://schemas.microsoft.com/office/powerpoint/2012/main">
        <p15:guide id="1" orient="horz" pos="4224" userDrawn="1">
          <p15:clr>
            <a:srgbClr val="A4A3A4"/>
          </p15:clr>
        </p15:guide>
        <p15:guide id="2" orient="horz" pos="621" userDrawn="1">
          <p15:clr>
            <a:srgbClr val="A4A3A4"/>
          </p15:clr>
        </p15:guide>
        <p15:guide id="3" pos="285" userDrawn="1">
          <p15:clr>
            <a:srgbClr val="A4A3A4"/>
          </p15:clr>
        </p15:guide>
        <p15:guide id="4" pos="2880" userDrawn="1">
          <p15:clr>
            <a:srgbClr val="A4A3A4"/>
          </p15:clr>
        </p15:guide>
        <p15:guide id="5" pos="5973" userDrawn="1">
          <p15:clr>
            <a:srgbClr val="A4A3A4"/>
          </p15:clr>
        </p15:guide>
        <p15:guide id="6" pos="5568" userDrawn="1">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39"/>
    <a:srgbClr val="00591D"/>
    <a:srgbClr val="529736"/>
    <a:srgbClr val="000000"/>
    <a:srgbClr val="FFFF00"/>
    <a:srgbClr val="00BCF1"/>
    <a:srgbClr val="B2D235"/>
    <a:srgbClr val="CBE17B"/>
    <a:srgbClr val="FF9900"/>
    <a:srgbClr val="F263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85"/>
  </p:normalViewPr>
  <p:slideViewPr>
    <p:cSldViewPr snapToGrid="0">
      <p:cViewPr varScale="1">
        <p:scale>
          <a:sx n="117" d="100"/>
          <a:sy n="117" d="100"/>
        </p:scale>
        <p:origin x="1672" y="184"/>
      </p:cViewPr>
      <p:guideLst>
        <p:guide orient="horz" pos="4224"/>
        <p:guide orient="horz" pos="621"/>
        <p:guide pos="285"/>
        <p:guide pos="2880"/>
        <p:guide pos="5973"/>
        <p:guide pos="5568"/>
      </p:guideLst>
    </p:cSldViewPr>
  </p:slideViewPr>
  <p:notesTextViewPr>
    <p:cViewPr>
      <p:scale>
        <a:sx n="1" d="1"/>
        <a:sy n="1" d="1"/>
      </p:scale>
      <p:origin x="0" y="0"/>
    </p:cViewPr>
  </p:notesTextViewPr>
  <p:notesViewPr>
    <p:cSldViewPr snapToGrid="0">
      <p:cViewPr>
        <p:scale>
          <a:sx n="1" d="2"/>
          <a:sy n="1" d="2"/>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E668C2-A7BD-4A53-8AC5-139FEBBAEF97}" type="doc">
      <dgm:prSet loTypeId="urn:microsoft.com/office/officeart/2005/8/layout/default" loCatId="list" qsTypeId="urn:microsoft.com/office/officeart/2005/8/quickstyle/3d3" qsCatId="3D" csTypeId="urn:microsoft.com/office/officeart/2005/8/colors/accent0_3" csCatId="mainScheme" phldr="1"/>
      <dgm:spPr/>
      <dgm:t>
        <a:bodyPr/>
        <a:lstStyle/>
        <a:p>
          <a:endParaRPr lang="en-US"/>
        </a:p>
      </dgm:t>
    </dgm:pt>
    <dgm:pt modelId="{A09629EE-AF39-42B0-AE18-F8F20C7C5A67}">
      <dgm:prSet phldrT="[Text]" custT="1"/>
      <dgm:spPr>
        <a:solidFill>
          <a:srgbClr val="009639"/>
        </a:solidFill>
      </dgm:spPr>
      <dgm:t>
        <a:bodyPr/>
        <a:lstStyle/>
        <a:p>
          <a:pPr marL="0" lvl="0" indent="0" algn="ctr" defTabSz="800100">
            <a:lnSpc>
              <a:spcPct val="100000"/>
            </a:lnSpc>
            <a:spcBef>
              <a:spcPct val="0"/>
            </a:spcBef>
            <a:spcAft>
              <a:spcPts val="800"/>
            </a:spcAft>
          </a:pPr>
          <a:r>
            <a:rPr lang="en-US" sz="1800" kern="1200">
              <a:effectLst>
                <a:outerShdw blurRad="38100" dist="38100" dir="2700000" algn="tl">
                  <a:srgbClr val="000000">
                    <a:alpha val="43137"/>
                  </a:srgbClr>
                </a:outerShdw>
              </a:effectLst>
              <a:latin typeface="Congenial Black"/>
              <a:ea typeface="+mn-ea"/>
              <a:cs typeface="+mn-cs"/>
            </a:rPr>
            <a:t>Celeste Britt</a:t>
          </a:r>
        </a:p>
        <a:p>
          <a:pPr marL="0" lvl="0" indent="0" algn="ctr" defTabSz="800100">
            <a:lnSpc>
              <a:spcPct val="100000"/>
            </a:lnSpc>
            <a:spcBef>
              <a:spcPct val="0"/>
            </a:spcBef>
            <a:spcAft>
              <a:spcPts val="800"/>
            </a:spcAft>
            <a:buNone/>
          </a:pPr>
          <a:r>
            <a:rPr lang="en-US" sz="1400" kern="1200">
              <a:latin typeface="Congenial"/>
              <a:ea typeface="+mn-ea"/>
              <a:cs typeface="+mn-cs"/>
            </a:rPr>
            <a:t>Group Manager</a:t>
          </a:r>
        </a:p>
        <a:p>
          <a:pPr marL="0" lvl="0" indent="0" algn="ctr" defTabSz="800100">
            <a:lnSpc>
              <a:spcPct val="100000"/>
            </a:lnSpc>
            <a:spcBef>
              <a:spcPct val="0"/>
            </a:spcBef>
            <a:spcAft>
              <a:spcPts val="800"/>
            </a:spcAft>
            <a:buNone/>
          </a:pPr>
          <a:r>
            <a:rPr lang="en-US" sz="1400" kern="1200">
              <a:latin typeface="Congenial"/>
              <a:ea typeface="Calibri"/>
              <a:cs typeface="Calibri"/>
            </a:rPr>
            <a:t>Field Operations East &amp; National</a:t>
          </a:r>
          <a:endParaRPr lang="en-US" sz="1400" kern="1200">
            <a:latin typeface="Congenial"/>
            <a:ea typeface="+mn-ea"/>
            <a:cs typeface="+mn-cs"/>
          </a:endParaRPr>
        </a:p>
      </dgm:t>
    </dgm:pt>
    <dgm:pt modelId="{5D100323-0283-4BF0-B5BB-ABBCE682AA04}" type="parTrans" cxnId="{315520D1-0926-4BE7-802F-E0C1DD3C332B}">
      <dgm:prSet/>
      <dgm:spPr/>
      <dgm:t>
        <a:bodyPr/>
        <a:lstStyle/>
        <a:p>
          <a:endParaRPr lang="en-US"/>
        </a:p>
      </dgm:t>
    </dgm:pt>
    <dgm:pt modelId="{B96FC6B2-B3BB-4D4F-AE90-78DF0C9D5980}" type="sibTrans" cxnId="{315520D1-0926-4BE7-802F-E0C1DD3C332B}">
      <dgm:prSet/>
      <dgm:spPr/>
      <dgm:t>
        <a:bodyPr/>
        <a:lstStyle/>
        <a:p>
          <a:endParaRPr lang="en-US"/>
        </a:p>
      </dgm:t>
    </dgm:pt>
    <dgm:pt modelId="{8F1B1147-7AA1-4180-8F8F-0F2F1EB3895E}">
      <dgm:prSet phldrT="[Text]" custT="1"/>
      <dgm:spPr>
        <a:solidFill>
          <a:srgbClr val="009639"/>
        </a:solidFill>
      </dgm:spPr>
      <dgm:t>
        <a:bodyPr/>
        <a:lstStyle/>
        <a:p>
          <a:pPr algn="ctr">
            <a:lnSpc>
              <a:spcPct val="100000"/>
            </a:lnSpc>
            <a:spcAft>
              <a:spcPts val="800"/>
            </a:spcAft>
          </a:pPr>
          <a:r>
            <a:rPr lang="en-US" sz="1800">
              <a:effectLst>
                <a:outerShdw blurRad="38100" dist="38100" dir="2700000" algn="tl">
                  <a:srgbClr val="000000">
                    <a:alpha val="43137"/>
                  </a:srgbClr>
                </a:outerShdw>
              </a:effectLst>
              <a:latin typeface="Congenial Black"/>
            </a:rPr>
            <a:t>Adrienne Alexander</a:t>
          </a:r>
        </a:p>
        <a:p>
          <a:pPr algn="ctr">
            <a:lnSpc>
              <a:spcPct val="100000"/>
            </a:lnSpc>
            <a:spcAft>
              <a:spcPts val="800"/>
            </a:spcAft>
          </a:pPr>
          <a:r>
            <a:rPr lang="en-US" sz="1400" i="0">
              <a:latin typeface="+mn-lt"/>
            </a:rPr>
            <a:t>Sr. Analyst </a:t>
          </a:r>
        </a:p>
        <a:p>
          <a:pPr algn="ctr">
            <a:lnSpc>
              <a:spcPct val="100000"/>
            </a:lnSpc>
            <a:spcAft>
              <a:spcPts val="800"/>
            </a:spcAft>
          </a:pPr>
          <a:r>
            <a:rPr lang="en-US" sz="1400" i="0">
              <a:latin typeface="+mn-lt"/>
            </a:rPr>
            <a:t>Infra. Process, Tools, &amp; Automation</a:t>
          </a:r>
        </a:p>
      </dgm:t>
    </dgm:pt>
    <dgm:pt modelId="{6F6131A8-F64A-4942-A82A-D2DAA0DA62BE}" type="sibTrans" cxnId="{FC8A23CA-777D-4173-A63B-AB93A11A477A}">
      <dgm:prSet/>
      <dgm:spPr/>
      <dgm:t>
        <a:bodyPr/>
        <a:lstStyle/>
        <a:p>
          <a:endParaRPr lang="en-US"/>
        </a:p>
      </dgm:t>
    </dgm:pt>
    <dgm:pt modelId="{76748E60-D499-4162-B68C-9799E72130B7}" type="parTrans" cxnId="{FC8A23CA-777D-4173-A63B-AB93A11A477A}">
      <dgm:prSet/>
      <dgm:spPr/>
      <dgm:t>
        <a:bodyPr/>
        <a:lstStyle/>
        <a:p>
          <a:endParaRPr lang="en-US"/>
        </a:p>
      </dgm:t>
    </dgm:pt>
    <dgm:pt modelId="{4A471A24-EE4E-4E36-BAAF-A2F8A469FD47}">
      <dgm:prSet phldrT="[Text]" custT="1"/>
      <dgm:spPr>
        <a:solidFill>
          <a:srgbClr val="009639"/>
        </a:solidFill>
      </dgm:spPr>
      <dgm:t>
        <a:bodyPr/>
        <a:lstStyle/>
        <a:p>
          <a:pPr marL="0" lvl="0" indent="0" algn="ctr" defTabSz="800100">
            <a:lnSpc>
              <a:spcPct val="100000"/>
            </a:lnSpc>
            <a:spcBef>
              <a:spcPct val="0"/>
            </a:spcBef>
            <a:spcAft>
              <a:spcPts val="800"/>
            </a:spcAft>
            <a:buNone/>
          </a:pPr>
          <a:r>
            <a:rPr lang="en-US" sz="1800" kern="1200">
              <a:effectLst>
                <a:outerShdw blurRad="38100" dist="38100" dir="2700000" algn="tl">
                  <a:srgbClr val="000000">
                    <a:alpha val="43137"/>
                  </a:srgbClr>
                </a:outerShdw>
              </a:effectLst>
              <a:latin typeface="Congenial Black"/>
              <a:ea typeface="+mn-ea"/>
              <a:cs typeface="+mn-cs"/>
            </a:rPr>
            <a:t>Scarlett Stone</a:t>
          </a:r>
        </a:p>
        <a:p>
          <a:pPr marL="0" lvl="0" algn="ctr" defTabSz="711200">
            <a:lnSpc>
              <a:spcPct val="100000"/>
            </a:lnSpc>
            <a:spcBef>
              <a:spcPct val="0"/>
            </a:spcBef>
            <a:spcAft>
              <a:spcPts val="800"/>
            </a:spcAft>
            <a:buNone/>
          </a:pPr>
          <a:r>
            <a:rPr lang="en-US" sz="1400" kern="1200">
              <a:latin typeface="Congenial"/>
              <a:ea typeface="Calibri"/>
              <a:cs typeface="Calibri"/>
            </a:rPr>
            <a:t>Manager </a:t>
          </a:r>
        </a:p>
        <a:p>
          <a:pPr marL="0" lvl="0" algn="ctr" defTabSz="711200">
            <a:lnSpc>
              <a:spcPct val="100000"/>
            </a:lnSpc>
            <a:spcBef>
              <a:spcPct val="0"/>
            </a:spcBef>
            <a:spcAft>
              <a:spcPts val="800"/>
            </a:spcAft>
            <a:buNone/>
          </a:pPr>
          <a:r>
            <a:rPr lang="en-US" sz="1400" i="0" kern="1200">
              <a:latin typeface="+mn-lt"/>
            </a:rPr>
            <a:t>Infra. Process, Tools, &amp; Automation</a:t>
          </a:r>
          <a:endParaRPr lang="en-US" sz="1400" kern="1200">
            <a:latin typeface="Congenial"/>
            <a:ea typeface="+mn-ea"/>
            <a:cs typeface="+mn-cs"/>
          </a:endParaRPr>
        </a:p>
      </dgm:t>
    </dgm:pt>
    <dgm:pt modelId="{7BA798E2-1D15-4E49-BA5F-0604C5AA3431}" type="sibTrans" cxnId="{7AF6F0D4-A67B-4DD5-B37D-3F540D2E037E}">
      <dgm:prSet/>
      <dgm:spPr/>
      <dgm:t>
        <a:bodyPr/>
        <a:lstStyle/>
        <a:p>
          <a:endParaRPr lang="en-US"/>
        </a:p>
      </dgm:t>
    </dgm:pt>
    <dgm:pt modelId="{A452AECE-6E8F-4EBE-82AE-6BD571D50C31}" type="parTrans" cxnId="{7AF6F0D4-A67B-4DD5-B37D-3F540D2E037E}">
      <dgm:prSet/>
      <dgm:spPr/>
      <dgm:t>
        <a:bodyPr/>
        <a:lstStyle/>
        <a:p>
          <a:endParaRPr lang="en-US"/>
        </a:p>
      </dgm:t>
    </dgm:pt>
    <dgm:pt modelId="{C90E8BCF-8108-41D8-A6A4-DBA10FBA0156}">
      <dgm:prSet phldrT="[Text]" custT="1"/>
      <dgm:spPr>
        <a:solidFill>
          <a:srgbClr val="009639"/>
        </a:solidFill>
      </dgm:spPr>
      <dgm:t>
        <a:bodyPr/>
        <a:lstStyle/>
        <a:p>
          <a:pPr marL="0" lvl="0" indent="0" algn="ctr" defTabSz="800100">
            <a:lnSpc>
              <a:spcPct val="100000"/>
            </a:lnSpc>
            <a:spcBef>
              <a:spcPct val="0"/>
            </a:spcBef>
            <a:spcAft>
              <a:spcPts val="800"/>
            </a:spcAft>
          </a:pPr>
          <a:r>
            <a:rPr lang="en-US" sz="1800" kern="1200">
              <a:effectLst>
                <a:outerShdw blurRad="38100" dist="38100" dir="2700000" algn="tl">
                  <a:srgbClr val="000000">
                    <a:alpha val="43137"/>
                  </a:srgbClr>
                </a:outerShdw>
              </a:effectLst>
              <a:latin typeface="Congenial Black"/>
              <a:ea typeface="+mn-ea"/>
              <a:cs typeface="+mn-cs"/>
            </a:rPr>
            <a:t>Helena Metukmebong</a:t>
          </a:r>
        </a:p>
        <a:p>
          <a:pPr marL="0" lvl="0" algn="ctr" defTabSz="844550" rtl="0">
            <a:lnSpc>
              <a:spcPct val="100000"/>
            </a:lnSpc>
            <a:spcBef>
              <a:spcPct val="0"/>
            </a:spcBef>
            <a:spcAft>
              <a:spcPts val="800"/>
            </a:spcAft>
            <a:buNone/>
          </a:pPr>
          <a:r>
            <a:rPr lang="en-US" sz="1400" kern="1200">
              <a:latin typeface="Congenial"/>
              <a:ea typeface="+mn-ea"/>
              <a:cs typeface="+mn-cs"/>
            </a:rPr>
            <a:t>Analyst </a:t>
          </a:r>
        </a:p>
        <a:p>
          <a:pPr marL="0" lvl="0" indent="0" algn="ctr" defTabSz="800100">
            <a:lnSpc>
              <a:spcPct val="100000"/>
            </a:lnSpc>
            <a:spcBef>
              <a:spcPct val="0"/>
            </a:spcBef>
            <a:spcAft>
              <a:spcPts val="800"/>
            </a:spcAft>
            <a:buNone/>
          </a:pPr>
          <a:r>
            <a:rPr lang="en-US" sz="1400" kern="1200">
              <a:latin typeface="Congenial"/>
              <a:ea typeface="+mn-ea"/>
              <a:cs typeface="+mn-cs"/>
            </a:rPr>
            <a:t>Telecom Aggregate Services</a:t>
          </a:r>
        </a:p>
      </dgm:t>
    </dgm:pt>
    <dgm:pt modelId="{DD8DB50B-4070-45A2-9024-6B402E6D55FA}" type="parTrans" cxnId="{ACDEE18D-E337-40D1-A47C-6AA9653514A6}">
      <dgm:prSet/>
      <dgm:spPr/>
      <dgm:t>
        <a:bodyPr/>
        <a:lstStyle/>
        <a:p>
          <a:endParaRPr lang="en-US"/>
        </a:p>
      </dgm:t>
    </dgm:pt>
    <dgm:pt modelId="{4E60BDCD-6D75-4E43-BAE9-E9FDE241B7FF}" type="sibTrans" cxnId="{ACDEE18D-E337-40D1-A47C-6AA9653514A6}">
      <dgm:prSet/>
      <dgm:spPr/>
      <dgm:t>
        <a:bodyPr/>
        <a:lstStyle/>
        <a:p>
          <a:endParaRPr lang="en-US"/>
        </a:p>
      </dgm:t>
    </dgm:pt>
    <dgm:pt modelId="{B2C79157-E189-4A26-839F-2F09C0AABE2F}">
      <dgm:prSet phldrT="[Text]" custT="1"/>
      <dgm:spPr>
        <a:solidFill>
          <a:srgbClr val="009639"/>
        </a:solidFill>
      </dgm:spPr>
      <dgm:t>
        <a:bodyPr/>
        <a:lstStyle/>
        <a:p>
          <a:pPr marL="0" lvl="0" indent="0" algn="ctr" defTabSz="800100">
            <a:lnSpc>
              <a:spcPct val="100000"/>
            </a:lnSpc>
            <a:spcBef>
              <a:spcPct val="0"/>
            </a:spcBef>
            <a:spcAft>
              <a:spcPts val="800"/>
            </a:spcAft>
          </a:pPr>
          <a:r>
            <a:rPr lang="en-US" sz="1400" kern="1200">
              <a:effectLst>
                <a:outerShdw blurRad="38100" dist="38100" dir="2700000" algn="tl">
                  <a:srgbClr val="000000">
                    <a:alpha val="43137"/>
                  </a:srgbClr>
                </a:outerShdw>
              </a:effectLst>
              <a:latin typeface="Congenial Black" panose="02000503040000020004" pitchFamily="2" charset="0"/>
              <a:ea typeface="+mn-ea"/>
              <a:cs typeface="+mn-cs"/>
            </a:rPr>
            <a:t>Shawn Sweeney</a:t>
          </a:r>
          <a:endParaRPr lang="en-US" sz="1400" kern="1200">
            <a:latin typeface="Congenial" panose="020F0502020204030204" pitchFamily="2" charset="0"/>
            <a:ea typeface="+mn-ea"/>
            <a:cs typeface="+mn-cs"/>
          </a:endParaRPr>
        </a:p>
        <a:p>
          <a:pPr marL="0" lvl="0" indent="0" algn="ctr" defTabSz="800100">
            <a:lnSpc>
              <a:spcPct val="100000"/>
            </a:lnSpc>
            <a:spcBef>
              <a:spcPct val="0"/>
            </a:spcBef>
            <a:spcAft>
              <a:spcPts val="800"/>
            </a:spcAft>
          </a:pPr>
          <a:r>
            <a:rPr lang="en-US" sz="1400" kern="1200">
              <a:latin typeface="Congenial"/>
              <a:ea typeface="+mn-ea"/>
              <a:cs typeface="+mn-cs"/>
            </a:rPr>
            <a:t>Sr. Project Manager</a:t>
          </a:r>
        </a:p>
        <a:p>
          <a:pPr marL="0" lvl="0" indent="0" algn="ctr" defTabSz="800100">
            <a:lnSpc>
              <a:spcPct val="100000"/>
            </a:lnSpc>
            <a:spcBef>
              <a:spcPct val="0"/>
            </a:spcBef>
            <a:spcAft>
              <a:spcPts val="800"/>
            </a:spcAft>
          </a:pPr>
          <a:r>
            <a:rPr lang="en-US" sz="1400" kern="1200">
              <a:latin typeface="Congenial"/>
              <a:ea typeface="+mn-ea"/>
              <a:cs typeface="+mn-cs"/>
            </a:rPr>
            <a:t>Telecom Core Services</a:t>
          </a:r>
        </a:p>
      </dgm:t>
    </dgm:pt>
    <dgm:pt modelId="{F9945389-8B95-45B3-B344-CC97BD9DE1BA}" type="parTrans" cxnId="{30C9A708-8725-44F4-812C-EF0291C3BB87}">
      <dgm:prSet/>
      <dgm:spPr/>
      <dgm:t>
        <a:bodyPr/>
        <a:lstStyle/>
        <a:p>
          <a:endParaRPr lang="en-US"/>
        </a:p>
      </dgm:t>
    </dgm:pt>
    <dgm:pt modelId="{8514CACF-59A1-4711-A123-890DE50CF54B}" type="sibTrans" cxnId="{30C9A708-8725-44F4-812C-EF0291C3BB87}">
      <dgm:prSet/>
      <dgm:spPr/>
      <dgm:t>
        <a:bodyPr/>
        <a:lstStyle/>
        <a:p>
          <a:endParaRPr lang="en-US"/>
        </a:p>
      </dgm:t>
    </dgm:pt>
    <dgm:pt modelId="{2D1BD37B-C9F2-4CAC-BCA0-128AE6049C3C}" type="pres">
      <dgm:prSet presAssocID="{8DE668C2-A7BD-4A53-8AC5-139FEBBAEF97}" presName="diagram" presStyleCnt="0">
        <dgm:presLayoutVars>
          <dgm:dir/>
          <dgm:resizeHandles val="exact"/>
        </dgm:presLayoutVars>
      </dgm:prSet>
      <dgm:spPr/>
    </dgm:pt>
    <dgm:pt modelId="{EA11F2E3-9DEB-45C2-8241-6B23DE7ED947}" type="pres">
      <dgm:prSet presAssocID="{8F1B1147-7AA1-4180-8F8F-0F2F1EB3895E}" presName="node" presStyleLbl="node1" presStyleIdx="0" presStyleCnt="5">
        <dgm:presLayoutVars>
          <dgm:bulletEnabled val="1"/>
        </dgm:presLayoutVars>
      </dgm:prSet>
      <dgm:spPr/>
    </dgm:pt>
    <dgm:pt modelId="{DC074EFD-9998-4F11-96AA-E964F1FE4579}" type="pres">
      <dgm:prSet presAssocID="{6F6131A8-F64A-4942-A82A-D2DAA0DA62BE}" presName="sibTrans" presStyleCnt="0"/>
      <dgm:spPr/>
    </dgm:pt>
    <dgm:pt modelId="{2EFE799C-199F-4DAB-A86D-72C84BA35D2D}" type="pres">
      <dgm:prSet presAssocID="{A09629EE-AF39-42B0-AE18-F8F20C7C5A67}" presName="node" presStyleLbl="node1" presStyleIdx="1" presStyleCnt="5">
        <dgm:presLayoutVars>
          <dgm:bulletEnabled val="1"/>
        </dgm:presLayoutVars>
      </dgm:prSet>
      <dgm:spPr/>
    </dgm:pt>
    <dgm:pt modelId="{6F48DCCC-E65D-49CB-AD4A-93D230AD91D5}" type="pres">
      <dgm:prSet presAssocID="{B96FC6B2-B3BB-4D4F-AE90-78DF0C9D5980}" presName="sibTrans" presStyleCnt="0"/>
      <dgm:spPr/>
    </dgm:pt>
    <dgm:pt modelId="{4AB9F1C0-F485-4123-BF48-30FEC79B00E8}" type="pres">
      <dgm:prSet presAssocID="{C90E8BCF-8108-41D8-A6A4-DBA10FBA0156}" presName="node" presStyleLbl="node1" presStyleIdx="2" presStyleCnt="5">
        <dgm:presLayoutVars>
          <dgm:bulletEnabled val="1"/>
        </dgm:presLayoutVars>
      </dgm:prSet>
      <dgm:spPr/>
    </dgm:pt>
    <dgm:pt modelId="{7B08C692-FF1B-4D99-81E8-7386F221D83C}" type="pres">
      <dgm:prSet presAssocID="{4E60BDCD-6D75-4E43-BAE9-E9FDE241B7FF}" presName="sibTrans" presStyleCnt="0"/>
      <dgm:spPr/>
    </dgm:pt>
    <dgm:pt modelId="{2E79A6BD-BEFF-4CDE-830D-93546E42A72D}" type="pres">
      <dgm:prSet presAssocID="{4A471A24-EE4E-4E36-BAAF-A2F8A469FD47}" presName="node" presStyleLbl="node1" presStyleIdx="3" presStyleCnt="5">
        <dgm:presLayoutVars>
          <dgm:bulletEnabled val="1"/>
        </dgm:presLayoutVars>
      </dgm:prSet>
      <dgm:spPr/>
    </dgm:pt>
    <dgm:pt modelId="{EE0868B5-3494-4F9A-A676-C400BD88FFE0}" type="pres">
      <dgm:prSet presAssocID="{7BA798E2-1D15-4E49-BA5F-0604C5AA3431}" presName="sibTrans" presStyleCnt="0"/>
      <dgm:spPr/>
    </dgm:pt>
    <dgm:pt modelId="{C3A0D131-22B3-441B-9BC4-9639C124F986}" type="pres">
      <dgm:prSet presAssocID="{B2C79157-E189-4A26-839F-2F09C0AABE2F}" presName="node" presStyleLbl="node1" presStyleIdx="4" presStyleCnt="5">
        <dgm:presLayoutVars>
          <dgm:bulletEnabled val="1"/>
        </dgm:presLayoutVars>
      </dgm:prSet>
      <dgm:spPr/>
    </dgm:pt>
  </dgm:ptLst>
  <dgm:cxnLst>
    <dgm:cxn modelId="{30C9A708-8725-44F4-812C-EF0291C3BB87}" srcId="{8DE668C2-A7BD-4A53-8AC5-139FEBBAEF97}" destId="{B2C79157-E189-4A26-839F-2F09C0AABE2F}" srcOrd="4" destOrd="0" parTransId="{F9945389-8B95-45B3-B344-CC97BD9DE1BA}" sibTransId="{8514CACF-59A1-4711-A123-890DE50CF54B}"/>
    <dgm:cxn modelId="{78C1E771-D7B2-4A83-9CAE-3FEE4338F04D}" type="presOf" srcId="{8DE668C2-A7BD-4A53-8AC5-139FEBBAEF97}" destId="{2D1BD37B-C9F2-4CAC-BCA0-128AE6049C3C}" srcOrd="0" destOrd="0" presId="urn:microsoft.com/office/officeart/2005/8/layout/default"/>
    <dgm:cxn modelId="{A68C8178-54E6-4753-A308-1E7B7E2047AF}" type="presOf" srcId="{4A471A24-EE4E-4E36-BAAF-A2F8A469FD47}" destId="{2E79A6BD-BEFF-4CDE-830D-93546E42A72D}" srcOrd="0" destOrd="0" presId="urn:microsoft.com/office/officeart/2005/8/layout/default"/>
    <dgm:cxn modelId="{ACDEE18D-E337-40D1-A47C-6AA9653514A6}" srcId="{8DE668C2-A7BD-4A53-8AC5-139FEBBAEF97}" destId="{C90E8BCF-8108-41D8-A6A4-DBA10FBA0156}" srcOrd="2" destOrd="0" parTransId="{DD8DB50B-4070-45A2-9024-6B402E6D55FA}" sibTransId="{4E60BDCD-6D75-4E43-BAE9-E9FDE241B7FF}"/>
    <dgm:cxn modelId="{3A059795-7152-46D5-9677-5431309B39B0}" type="presOf" srcId="{8F1B1147-7AA1-4180-8F8F-0F2F1EB3895E}" destId="{EA11F2E3-9DEB-45C2-8241-6B23DE7ED947}" srcOrd="0" destOrd="0" presId="urn:microsoft.com/office/officeart/2005/8/layout/default"/>
    <dgm:cxn modelId="{3D20DAA4-6920-4A01-B955-CA69FBFA19C5}" type="presOf" srcId="{B2C79157-E189-4A26-839F-2F09C0AABE2F}" destId="{C3A0D131-22B3-441B-9BC4-9639C124F986}" srcOrd="0" destOrd="0" presId="urn:microsoft.com/office/officeart/2005/8/layout/default"/>
    <dgm:cxn modelId="{9DE3D3A6-8E9C-465F-AA5C-FC7DAA93C6EC}" type="presOf" srcId="{A09629EE-AF39-42B0-AE18-F8F20C7C5A67}" destId="{2EFE799C-199F-4DAB-A86D-72C84BA35D2D}" srcOrd="0" destOrd="0" presId="urn:microsoft.com/office/officeart/2005/8/layout/default"/>
    <dgm:cxn modelId="{FC8A23CA-777D-4173-A63B-AB93A11A477A}" srcId="{8DE668C2-A7BD-4A53-8AC5-139FEBBAEF97}" destId="{8F1B1147-7AA1-4180-8F8F-0F2F1EB3895E}" srcOrd="0" destOrd="0" parTransId="{76748E60-D499-4162-B68C-9799E72130B7}" sibTransId="{6F6131A8-F64A-4942-A82A-D2DAA0DA62BE}"/>
    <dgm:cxn modelId="{315520D1-0926-4BE7-802F-E0C1DD3C332B}" srcId="{8DE668C2-A7BD-4A53-8AC5-139FEBBAEF97}" destId="{A09629EE-AF39-42B0-AE18-F8F20C7C5A67}" srcOrd="1" destOrd="0" parTransId="{5D100323-0283-4BF0-B5BB-ABBCE682AA04}" sibTransId="{B96FC6B2-B3BB-4D4F-AE90-78DF0C9D5980}"/>
    <dgm:cxn modelId="{7AF6F0D4-A67B-4DD5-B37D-3F540D2E037E}" srcId="{8DE668C2-A7BD-4A53-8AC5-139FEBBAEF97}" destId="{4A471A24-EE4E-4E36-BAAF-A2F8A469FD47}" srcOrd="3" destOrd="0" parTransId="{A452AECE-6E8F-4EBE-82AE-6BD571D50C31}" sibTransId="{7BA798E2-1D15-4E49-BA5F-0604C5AA3431}"/>
    <dgm:cxn modelId="{1F758EDB-2893-4726-9A8C-FE6441D3F400}" type="presOf" srcId="{C90E8BCF-8108-41D8-A6A4-DBA10FBA0156}" destId="{4AB9F1C0-F485-4123-BF48-30FEC79B00E8}" srcOrd="0" destOrd="0" presId="urn:microsoft.com/office/officeart/2005/8/layout/default"/>
    <dgm:cxn modelId="{BEEA2AF4-3F6C-4893-A7A4-65A794E65670}" type="presParOf" srcId="{2D1BD37B-C9F2-4CAC-BCA0-128AE6049C3C}" destId="{EA11F2E3-9DEB-45C2-8241-6B23DE7ED947}" srcOrd="0" destOrd="0" presId="urn:microsoft.com/office/officeart/2005/8/layout/default"/>
    <dgm:cxn modelId="{E14A496D-27AC-4EC1-8B00-085137CB5D17}" type="presParOf" srcId="{2D1BD37B-C9F2-4CAC-BCA0-128AE6049C3C}" destId="{DC074EFD-9998-4F11-96AA-E964F1FE4579}" srcOrd="1" destOrd="0" presId="urn:microsoft.com/office/officeart/2005/8/layout/default"/>
    <dgm:cxn modelId="{E80C101F-9AEB-46CE-8C6E-1D4F063DB25A}" type="presParOf" srcId="{2D1BD37B-C9F2-4CAC-BCA0-128AE6049C3C}" destId="{2EFE799C-199F-4DAB-A86D-72C84BA35D2D}" srcOrd="2" destOrd="0" presId="urn:microsoft.com/office/officeart/2005/8/layout/default"/>
    <dgm:cxn modelId="{AC5A3052-C518-46BB-9AD5-859389936387}" type="presParOf" srcId="{2D1BD37B-C9F2-4CAC-BCA0-128AE6049C3C}" destId="{6F48DCCC-E65D-49CB-AD4A-93D230AD91D5}" srcOrd="3" destOrd="0" presId="urn:microsoft.com/office/officeart/2005/8/layout/default"/>
    <dgm:cxn modelId="{FBCC397D-881A-42A8-8D3E-E35507A49A80}" type="presParOf" srcId="{2D1BD37B-C9F2-4CAC-BCA0-128AE6049C3C}" destId="{4AB9F1C0-F485-4123-BF48-30FEC79B00E8}" srcOrd="4" destOrd="0" presId="urn:microsoft.com/office/officeart/2005/8/layout/default"/>
    <dgm:cxn modelId="{B73140CA-3E4B-480F-82C8-4D5B44DF1271}" type="presParOf" srcId="{2D1BD37B-C9F2-4CAC-BCA0-128AE6049C3C}" destId="{7B08C692-FF1B-4D99-81E8-7386F221D83C}" srcOrd="5" destOrd="0" presId="urn:microsoft.com/office/officeart/2005/8/layout/default"/>
    <dgm:cxn modelId="{073B8B1A-7908-4FF5-91B7-5B9DCF5B834F}" type="presParOf" srcId="{2D1BD37B-C9F2-4CAC-BCA0-128AE6049C3C}" destId="{2E79A6BD-BEFF-4CDE-830D-93546E42A72D}" srcOrd="6" destOrd="0" presId="urn:microsoft.com/office/officeart/2005/8/layout/default"/>
    <dgm:cxn modelId="{D77DDBA5-3848-489B-97F8-8E826358EEBB}" type="presParOf" srcId="{2D1BD37B-C9F2-4CAC-BCA0-128AE6049C3C}" destId="{EE0868B5-3494-4F9A-A676-C400BD88FFE0}" srcOrd="7" destOrd="0" presId="urn:microsoft.com/office/officeart/2005/8/layout/default"/>
    <dgm:cxn modelId="{2792E28A-A74C-4438-B4F3-DBF6AF52E6B2}" type="presParOf" srcId="{2D1BD37B-C9F2-4CAC-BCA0-128AE6049C3C}" destId="{C3A0D131-22B3-441B-9BC4-9639C124F986}"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F2E3-9DEB-45C2-8241-6B23DE7ED947}">
      <dsp:nvSpPr>
        <dsp:cNvPr id="0" name=""/>
        <dsp:cNvSpPr/>
      </dsp:nvSpPr>
      <dsp:spPr>
        <a:xfrm>
          <a:off x="0" y="832096"/>
          <a:ext cx="2407136" cy="1444281"/>
        </a:xfrm>
        <a:prstGeom prst="rect">
          <a:avLst/>
        </a:prstGeom>
        <a:solidFill>
          <a:srgbClr val="009639"/>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800"/>
            </a:spcAft>
            <a:buNone/>
          </a:pPr>
          <a:r>
            <a:rPr lang="en-US" sz="1800" kern="1200">
              <a:effectLst>
                <a:outerShdw blurRad="38100" dist="38100" dir="2700000" algn="tl">
                  <a:srgbClr val="000000">
                    <a:alpha val="43137"/>
                  </a:srgbClr>
                </a:outerShdw>
              </a:effectLst>
              <a:latin typeface="Congenial Black"/>
            </a:rPr>
            <a:t>Adrienne Alexander</a:t>
          </a:r>
        </a:p>
        <a:p>
          <a:pPr marL="0" lvl="0" indent="0" algn="ctr" defTabSz="800100">
            <a:lnSpc>
              <a:spcPct val="100000"/>
            </a:lnSpc>
            <a:spcBef>
              <a:spcPct val="0"/>
            </a:spcBef>
            <a:spcAft>
              <a:spcPts val="800"/>
            </a:spcAft>
            <a:buNone/>
          </a:pPr>
          <a:r>
            <a:rPr lang="en-US" sz="1400" i="0" kern="1200">
              <a:latin typeface="+mn-lt"/>
            </a:rPr>
            <a:t>Sr. Analyst </a:t>
          </a:r>
        </a:p>
        <a:p>
          <a:pPr marL="0" lvl="0" indent="0" algn="ctr" defTabSz="800100">
            <a:lnSpc>
              <a:spcPct val="100000"/>
            </a:lnSpc>
            <a:spcBef>
              <a:spcPct val="0"/>
            </a:spcBef>
            <a:spcAft>
              <a:spcPts val="800"/>
            </a:spcAft>
            <a:buNone/>
          </a:pPr>
          <a:r>
            <a:rPr lang="en-US" sz="1400" i="0" kern="1200">
              <a:latin typeface="+mn-lt"/>
            </a:rPr>
            <a:t>Infra. Process, Tools, &amp; Automation</a:t>
          </a:r>
        </a:p>
      </dsp:txBody>
      <dsp:txXfrm>
        <a:off x="0" y="832096"/>
        <a:ext cx="2407136" cy="1444281"/>
      </dsp:txXfrm>
    </dsp:sp>
    <dsp:sp modelId="{2EFE799C-199F-4DAB-A86D-72C84BA35D2D}">
      <dsp:nvSpPr>
        <dsp:cNvPr id="0" name=""/>
        <dsp:cNvSpPr/>
      </dsp:nvSpPr>
      <dsp:spPr>
        <a:xfrm>
          <a:off x="2647850" y="832096"/>
          <a:ext cx="2407136" cy="1444281"/>
        </a:xfrm>
        <a:prstGeom prst="rect">
          <a:avLst/>
        </a:prstGeom>
        <a:solidFill>
          <a:srgbClr val="009639"/>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800"/>
            </a:spcAft>
            <a:buNone/>
          </a:pPr>
          <a:r>
            <a:rPr lang="en-US" sz="1800" kern="1200">
              <a:effectLst>
                <a:outerShdw blurRad="38100" dist="38100" dir="2700000" algn="tl">
                  <a:srgbClr val="000000">
                    <a:alpha val="43137"/>
                  </a:srgbClr>
                </a:outerShdw>
              </a:effectLst>
              <a:latin typeface="Congenial Black"/>
              <a:ea typeface="+mn-ea"/>
              <a:cs typeface="+mn-cs"/>
            </a:rPr>
            <a:t>Celeste Britt</a:t>
          </a:r>
        </a:p>
        <a:p>
          <a:pPr marL="0" lvl="0" indent="0" algn="ctr" defTabSz="800100">
            <a:lnSpc>
              <a:spcPct val="100000"/>
            </a:lnSpc>
            <a:spcBef>
              <a:spcPct val="0"/>
            </a:spcBef>
            <a:spcAft>
              <a:spcPts val="800"/>
            </a:spcAft>
            <a:buNone/>
          </a:pPr>
          <a:r>
            <a:rPr lang="en-US" sz="1400" kern="1200">
              <a:latin typeface="Congenial"/>
              <a:ea typeface="+mn-ea"/>
              <a:cs typeface="+mn-cs"/>
            </a:rPr>
            <a:t>Group Manager</a:t>
          </a:r>
        </a:p>
        <a:p>
          <a:pPr marL="0" lvl="0" indent="0" algn="ctr" defTabSz="800100">
            <a:lnSpc>
              <a:spcPct val="100000"/>
            </a:lnSpc>
            <a:spcBef>
              <a:spcPct val="0"/>
            </a:spcBef>
            <a:spcAft>
              <a:spcPts val="800"/>
            </a:spcAft>
            <a:buNone/>
          </a:pPr>
          <a:r>
            <a:rPr lang="en-US" sz="1400" kern="1200">
              <a:latin typeface="Congenial"/>
              <a:ea typeface="Calibri"/>
              <a:cs typeface="Calibri"/>
            </a:rPr>
            <a:t>Field Operations East &amp; National</a:t>
          </a:r>
          <a:endParaRPr lang="en-US" sz="1400" kern="1200">
            <a:latin typeface="Congenial"/>
            <a:ea typeface="+mn-ea"/>
            <a:cs typeface="+mn-cs"/>
          </a:endParaRPr>
        </a:p>
      </dsp:txBody>
      <dsp:txXfrm>
        <a:off x="2647850" y="832096"/>
        <a:ext cx="2407136" cy="1444281"/>
      </dsp:txXfrm>
    </dsp:sp>
    <dsp:sp modelId="{4AB9F1C0-F485-4123-BF48-30FEC79B00E8}">
      <dsp:nvSpPr>
        <dsp:cNvPr id="0" name=""/>
        <dsp:cNvSpPr/>
      </dsp:nvSpPr>
      <dsp:spPr>
        <a:xfrm>
          <a:off x="5295700" y="832096"/>
          <a:ext cx="2407136" cy="1444281"/>
        </a:xfrm>
        <a:prstGeom prst="rect">
          <a:avLst/>
        </a:prstGeom>
        <a:solidFill>
          <a:srgbClr val="009639"/>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800"/>
            </a:spcAft>
            <a:buNone/>
          </a:pPr>
          <a:r>
            <a:rPr lang="en-US" sz="1800" kern="1200">
              <a:effectLst>
                <a:outerShdw blurRad="38100" dist="38100" dir="2700000" algn="tl">
                  <a:srgbClr val="000000">
                    <a:alpha val="43137"/>
                  </a:srgbClr>
                </a:outerShdw>
              </a:effectLst>
              <a:latin typeface="Congenial Black"/>
              <a:ea typeface="+mn-ea"/>
              <a:cs typeface="+mn-cs"/>
            </a:rPr>
            <a:t>Helena Metukmebong</a:t>
          </a:r>
        </a:p>
        <a:p>
          <a:pPr marL="0" lvl="0" algn="ctr" defTabSz="844550" rtl="0">
            <a:lnSpc>
              <a:spcPct val="100000"/>
            </a:lnSpc>
            <a:spcBef>
              <a:spcPct val="0"/>
            </a:spcBef>
            <a:spcAft>
              <a:spcPts val="800"/>
            </a:spcAft>
            <a:buNone/>
          </a:pPr>
          <a:r>
            <a:rPr lang="en-US" sz="1400" kern="1200">
              <a:latin typeface="Congenial"/>
              <a:ea typeface="+mn-ea"/>
              <a:cs typeface="+mn-cs"/>
            </a:rPr>
            <a:t>Analyst </a:t>
          </a:r>
        </a:p>
        <a:p>
          <a:pPr marL="0" lvl="0" indent="0" algn="ctr" defTabSz="800100">
            <a:lnSpc>
              <a:spcPct val="100000"/>
            </a:lnSpc>
            <a:spcBef>
              <a:spcPct val="0"/>
            </a:spcBef>
            <a:spcAft>
              <a:spcPts val="800"/>
            </a:spcAft>
            <a:buNone/>
          </a:pPr>
          <a:r>
            <a:rPr lang="en-US" sz="1400" kern="1200">
              <a:latin typeface="Congenial"/>
              <a:ea typeface="+mn-ea"/>
              <a:cs typeface="+mn-cs"/>
            </a:rPr>
            <a:t>Telecom Aggregate Services</a:t>
          </a:r>
        </a:p>
      </dsp:txBody>
      <dsp:txXfrm>
        <a:off x="5295700" y="832096"/>
        <a:ext cx="2407136" cy="1444281"/>
      </dsp:txXfrm>
    </dsp:sp>
    <dsp:sp modelId="{2E79A6BD-BEFF-4CDE-830D-93546E42A72D}">
      <dsp:nvSpPr>
        <dsp:cNvPr id="0" name=""/>
        <dsp:cNvSpPr/>
      </dsp:nvSpPr>
      <dsp:spPr>
        <a:xfrm>
          <a:off x="1323925" y="2517092"/>
          <a:ext cx="2407136" cy="1444281"/>
        </a:xfrm>
        <a:prstGeom prst="rect">
          <a:avLst/>
        </a:prstGeom>
        <a:solidFill>
          <a:srgbClr val="009639"/>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800"/>
            </a:spcAft>
            <a:buNone/>
          </a:pPr>
          <a:r>
            <a:rPr lang="en-US" sz="1800" kern="1200">
              <a:effectLst>
                <a:outerShdw blurRad="38100" dist="38100" dir="2700000" algn="tl">
                  <a:srgbClr val="000000">
                    <a:alpha val="43137"/>
                  </a:srgbClr>
                </a:outerShdw>
              </a:effectLst>
              <a:latin typeface="Congenial Black"/>
              <a:ea typeface="+mn-ea"/>
              <a:cs typeface="+mn-cs"/>
            </a:rPr>
            <a:t>Scarlett Stone</a:t>
          </a:r>
        </a:p>
        <a:p>
          <a:pPr marL="0" lvl="0" algn="ctr" defTabSz="711200">
            <a:lnSpc>
              <a:spcPct val="100000"/>
            </a:lnSpc>
            <a:spcBef>
              <a:spcPct val="0"/>
            </a:spcBef>
            <a:spcAft>
              <a:spcPts val="800"/>
            </a:spcAft>
            <a:buNone/>
          </a:pPr>
          <a:r>
            <a:rPr lang="en-US" sz="1400" kern="1200">
              <a:latin typeface="Congenial"/>
              <a:ea typeface="Calibri"/>
              <a:cs typeface="Calibri"/>
            </a:rPr>
            <a:t>Manager </a:t>
          </a:r>
        </a:p>
        <a:p>
          <a:pPr marL="0" lvl="0" algn="ctr" defTabSz="711200">
            <a:lnSpc>
              <a:spcPct val="100000"/>
            </a:lnSpc>
            <a:spcBef>
              <a:spcPct val="0"/>
            </a:spcBef>
            <a:spcAft>
              <a:spcPts val="800"/>
            </a:spcAft>
            <a:buNone/>
          </a:pPr>
          <a:r>
            <a:rPr lang="en-US" sz="1400" i="0" kern="1200">
              <a:latin typeface="+mn-lt"/>
            </a:rPr>
            <a:t>Infra. Process, Tools, &amp; Automation</a:t>
          </a:r>
          <a:endParaRPr lang="en-US" sz="1400" kern="1200">
            <a:latin typeface="Congenial"/>
            <a:ea typeface="+mn-ea"/>
            <a:cs typeface="+mn-cs"/>
          </a:endParaRPr>
        </a:p>
      </dsp:txBody>
      <dsp:txXfrm>
        <a:off x="1323925" y="2517092"/>
        <a:ext cx="2407136" cy="1444281"/>
      </dsp:txXfrm>
    </dsp:sp>
    <dsp:sp modelId="{C3A0D131-22B3-441B-9BC4-9639C124F986}">
      <dsp:nvSpPr>
        <dsp:cNvPr id="0" name=""/>
        <dsp:cNvSpPr/>
      </dsp:nvSpPr>
      <dsp:spPr>
        <a:xfrm>
          <a:off x="3971775" y="2517092"/>
          <a:ext cx="2407136" cy="1444281"/>
        </a:xfrm>
        <a:prstGeom prst="rect">
          <a:avLst/>
        </a:prstGeom>
        <a:solidFill>
          <a:srgbClr val="009639"/>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800100">
            <a:lnSpc>
              <a:spcPct val="100000"/>
            </a:lnSpc>
            <a:spcBef>
              <a:spcPct val="0"/>
            </a:spcBef>
            <a:spcAft>
              <a:spcPts val="800"/>
            </a:spcAft>
            <a:buNone/>
          </a:pPr>
          <a:r>
            <a:rPr lang="en-US" sz="1400" kern="1200">
              <a:effectLst>
                <a:outerShdw blurRad="38100" dist="38100" dir="2700000" algn="tl">
                  <a:srgbClr val="000000">
                    <a:alpha val="43137"/>
                  </a:srgbClr>
                </a:outerShdw>
              </a:effectLst>
              <a:latin typeface="Congenial Black" panose="02000503040000020004" pitchFamily="2" charset="0"/>
              <a:ea typeface="+mn-ea"/>
              <a:cs typeface="+mn-cs"/>
            </a:rPr>
            <a:t>Shawn Sweeney</a:t>
          </a:r>
          <a:endParaRPr lang="en-US" sz="1400" kern="1200">
            <a:latin typeface="Congenial" panose="020F0502020204030204" pitchFamily="2" charset="0"/>
            <a:ea typeface="+mn-ea"/>
            <a:cs typeface="+mn-cs"/>
          </a:endParaRPr>
        </a:p>
        <a:p>
          <a:pPr marL="0" lvl="0" indent="0" algn="ctr" defTabSz="800100">
            <a:lnSpc>
              <a:spcPct val="100000"/>
            </a:lnSpc>
            <a:spcBef>
              <a:spcPct val="0"/>
            </a:spcBef>
            <a:spcAft>
              <a:spcPts val="800"/>
            </a:spcAft>
            <a:buNone/>
          </a:pPr>
          <a:r>
            <a:rPr lang="en-US" sz="1400" kern="1200">
              <a:latin typeface="Congenial"/>
              <a:ea typeface="+mn-ea"/>
              <a:cs typeface="+mn-cs"/>
            </a:rPr>
            <a:t>Sr. Project Manager</a:t>
          </a:r>
        </a:p>
        <a:p>
          <a:pPr marL="0" lvl="0" indent="0" algn="ctr" defTabSz="800100">
            <a:lnSpc>
              <a:spcPct val="100000"/>
            </a:lnSpc>
            <a:spcBef>
              <a:spcPct val="0"/>
            </a:spcBef>
            <a:spcAft>
              <a:spcPts val="800"/>
            </a:spcAft>
            <a:buNone/>
          </a:pPr>
          <a:r>
            <a:rPr lang="en-US" sz="1400" kern="1200">
              <a:latin typeface="Congenial"/>
              <a:ea typeface="+mn-ea"/>
              <a:cs typeface="+mn-cs"/>
            </a:rPr>
            <a:t>Telecom Core Services</a:t>
          </a:r>
        </a:p>
      </dsp:txBody>
      <dsp:txXfrm>
        <a:off x="3971775" y="2517092"/>
        <a:ext cx="2407136" cy="144428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1" tIns="47110" rIns="94221" bIns="47110"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1" tIns="47110" rIns="94221" bIns="47110" rtlCol="0"/>
          <a:lstStyle>
            <a:lvl1pPr algn="r">
              <a:defRPr sz="1200"/>
            </a:lvl1pPr>
          </a:lstStyle>
          <a:p>
            <a:fld id="{6887D5B5-AAF5-E049-BD61-44DED065CBA7}" type="datetimeFigureOut">
              <a:rPr lang="en-US" smtClean="0"/>
              <a:t>3/29/2025</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1" tIns="47110" rIns="94221" bIns="47110"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1" tIns="47110" rIns="94221" bIns="47110" rtlCol="0" anchor="b"/>
          <a:lstStyle>
            <a:lvl1pPr algn="r">
              <a:defRPr sz="1200"/>
            </a:lvl1pPr>
          </a:lstStyle>
          <a:p>
            <a:fld id="{1808971C-7EE0-E143-B159-75D63E834C71}" type="slidenum">
              <a:rPr lang="en-US" smtClean="0"/>
              <a:t>‹#›</a:t>
            </a:fld>
            <a:endParaRPr lang="en-US"/>
          </a:p>
        </p:txBody>
      </p:sp>
    </p:spTree>
    <p:extLst>
      <p:ext uri="{BB962C8B-B14F-4D97-AF65-F5344CB8AC3E}">
        <p14:creationId xmlns:p14="http://schemas.microsoft.com/office/powerpoint/2010/main" val="32483263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1" tIns="47110" rIns="94221" bIns="47110"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1" tIns="47110" rIns="94221" bIns="47110" rtlCol="0"/>
          <a:lstStyle>
            <a:lvl1pPr algn="r">
              <a:defRPr sz="1200"/>
            </a:lvl1pPr>
          </a:lstStyle>
          <a:p>
            <a:fld id="{9CB72DD2-5626-FE4F-963F-0C859DE4DB4B}" type="datetimeFigureOut">
              <a:rPr lang="en-US" smtClean="0"/>
              <a:t>3/29/2025</a:t>
            </a:fld>
            <a:endParaRPr lang="en-US"/>
          </a:p>
        </p:txBody>
      </p:sp>
      <p:sp>
        <p:nvSpPr>
          <p:cNvPr id="4" name="Slide Image Placeholder 3"/>
          <p:cNvSpPr>
            <a:spLocks noGrp="1" noRot="1" noChangeAspect="1"/>
          </p:cNvSpPr>
          <p:nvPr>
            <p:ph type="sldImg" idx="2"/>
          </p:nvPr>
        </p:nvSpPr>
        <p:spPr>
          <a:xfrm>
            <a:off x="1203325" y="704850"/>
            <a:ext cx="4695825" cy="3521075"/>
          </a:xfrm>
          <a:prstGeom prst="rect">
            <a:avLst/>
          </a:prstGeom>
          <a:noFill/>
          <a:ln w="12700">
            <a:solidFill>
              <a:prstClr val="black"/>
            </a:solidFill>
          </a:ln>
        </p:spPr>
        <p:txBody>
          <a:bodyPr vert="horz" lIns="94221" tIns="47110" rIns="94221" bIns="47110"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1" tIns="47110" rIns="94221" bIns="4711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1" tIns="47110" rIns="94221" bIns="47110"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1" tIns="47110" rIns="94221" bIns="47110" rtlCol="0" anchor="b"/>
          <a:lstStyle>
            <a:lvl1pPr algn="r">
              <a:defRPr sz="1200"/>
            </a:lvl1pPr>
          </a:lstStyle>
          <a:p>
            <a:fld id="{B744EA62-7888-EF4F-AC85-D3E560BB19FB}" type="slidenum">
              <a:rPr lang="en-US" smtClean="0"/>
              <a:t>‹#›</a:t>
            </a:fld>
            <a:endParaRPr lang="en-US"/>
          </a:p>
        </p:txBody>
      </p:sp>
    </p:spTree>
    <p:extLst>
      <p:ext uri="{BB962C8B-B14F-4D97-AF65-F5344CB8AC3E}">
        <p14:creationId xmlns:p14="http://schemas.microsoft.com/office/powerpoint/2010/main" val="4000088191"/>
      </p:ext>
    </p:extLst>
  </p:cSld>
  <p:clrMap bg1="lt1" tx1="dk1" bg2="lt2" tx2="dk2" accent1="accent1" accent2="accent2" accent3="accent3" accent4="accent4" accent5="accent5" accent6="accent6" hlink="hlink" folHlink="folHlink"/>
  <p:hf hdr="0" ftr="0" dt="0"/>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r>
              <a:rPr lang="en-US">
                <a:ea typeface="Calibri"/>
                <a:cs typeface="Calibri"/>
              </a:rPr>
              <a:t>Intro slides 2-6: Helena</a:t>
            </a:r>
          </a:p>
          <a:p>
            <a:r>
              <a:rPr lang="en-US">
                <a:ea typeface="Calibri"/>
                <a:cs typeface="Calibri"/>
              </a:rPr>
              <a:t>Prompt/Judging: Shawn</a:t>
            </a:r>
          </a:p>
        </p:txBody>
      </p:sp>
      <p:sp>
        <p:nvSpPr>
          <p:cNvPr id="4" name="Slide Number Placeholder 3"/>
          <p:cNvSpPr>
            <a:spLocks noGrp="1"/>
          </p:cNvSpPr>
          <p:nvPr>
            <p:ph type="sldNum" sz="quarter" idx="5"/>
          </p:nvPr>
        </p:nvSpPr>
        <p:spPr/>
        <p:txBody>
          <a:bodyPr/>
          <a:lstStyle/>
          <a:p>
            <a:fld id="{B744EA62-7888-EF4F-AC85-D3E560BB19FB}" type="slidenum">
              <a:rPr lang="en-US" smtClean="0"/>
              <a:t>1</a:t>
            </a:fld>
            <a:endParaRPr lang="en-US"/>
          </a:p>
        </p:txBody>
      </p:sp>
    </p:spTree>
    <p:extLst>
      <p:ext uri="{BB962C8B-B14F-4D97-AF65-F5344CB8AC3E}">
        <p14:creationId xmlns:p14="http://schemas.microsoft.com/office/powerpoint/2010/main" val="121007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EDIT THIS SLIDE</a:t>
            </a:r>
          </a:p>
          <a:p>
            <a:endParaRPr lang="en-US" b="1">
              <a:ea typeface="Calibri"/>
              <a:cs typeface="Calibri"/>
            </a:endParaRPr>
          </a:p>
          <a:p>
            <a:r>
              <a:rPr lang="en-US" b="1"/>
              <a:t>Break this into two slides</a:t>
            </a:r>
            <a:endParaRPr lang="en-US" dirty="0"/>
          </a:p>
          <a:p>
            <a:pPr marL="285750" indent="-285750">
              <a:buFont typeface="Calibri,Sans-Serif"/>
              <a:buChar char="-"/>
            </a:pPr>
            <a:r>
              <a:rPr lang="en-US" b="1"/>
              <a:t>High level distinction between telecom vs network</a:t>
            </a:r>
            <a:endParaRPr lang="en-US" dirty="0"/>
          </a:p>
          <a:p>
            <a:pPr marL="285750" indent="-285750">
              <a:buFont typeface="Calibri,Sans-Serif"/>
              <a:buChar char="-"/>
            </a:pPr>
            <a:r>
              <a:rPr lang="en-US" b="1"/>
              <a:t>"Providing connectivity" --&gt; add to slide</a:t>
            </a:r>
            <a:endParaRPr lang="en-US" dirty="0"/>
          </a:p>
          <a:p>
            <a:pPr marL="285750" indent="-285750">
              <a:buFont typeface="Calibri,Sans-Serif"/>
              <a:buChar char="-"/>
            </a:pPr>
            <a:r>
              <a:rPr lang="en-US" b="1"/>
              <a:t>"We're the highway," --&gt; Cars "life is a highway" picture</a:t>
            </a:r>
            <a:endParaRPr lang="en-US" dirty="0"/>
          </a:p>
          <a:p>
            <a:pPr marL="894715" lvl="1" indent="-285750">
              <a:buFont typeface="Arial,Sans-Serif"/>
              <a:buChar char="•"/>
            </a:pPr>
            <a:r>
              <a:rPr lang="en-US" b="1"/>
              <a:t>Have the highway theme as the first slide and then break into the specifics in the second slide </a:t>
            </a:r>
            <a:endParaRPr lang="en-US" dirty="0"/>
          </a:p>
          <a:p>
            <a:endParaRPr lang="en-US" dirty="0"/>
          </a:p>
          <a:p>
            <a:endParaRPr lang="en-US" dirty="0"/>
          </a:p>
          <a:p>
            <a:endParaRPr lang="en-US" dirty="0"/>
          </a:p>
          <a:p>
            <a:r>
              <a:rPr lang="en-US"/>
              <a:t>Used CoPilot to reformat this area here. Copying and pasting the old information just in case we may need it:</a:t>
            </a:r>
            <a:endParaRPr lang="en-US" dirty="0"/>
          </a:p>
          <a:p>
            <a:endParaRPr lang="en-US" dirty="0"/>
          </a:p>
          <a:p>
            <a:r>
              <a:rPr lang="en-US" b="1" dirty="0"/>
              <a:t>Lifecycle engineering/design, support, and request work for all telecom and transport technologies, which includes: </a:t>
            </a:r>
            <a:endParaRPr lang="en-US" dirty="0"/>
          </a:p>
          <a:p>
            <a:endParaRPr lang="en-US" dirty="0"/>
          </a:p>
          <a:p>
            <a:pPr marL="466090" lvl="1" indent="-292100">
              <a:buFont typeface="Arial,Sans-Serif"/>
              <a:buChar char="•"/>
            </a:pPr>
            <a:r>
              <a:rPr lang="en-US" dirty="0"/>
              <a:t>Digital microwave &amp; RF Backhaul Compliance – licenses management, RF safety and FCC regulatory influence</a:t>
            </a:r>
          </a:p>
          <a:p>
            <a:pPr marL="466090" lvl="1" indent="-292100">
              <a:buFont typeface="Arial,Sans-Serif"/>
              <a:buChar char="•"/>
            </a:pPr>
            <a:r>
              <a:rPr lang="en-US" dirty="0"/>
              <a:t>Fiber optics – Underground, OPGW and Fiber to Distribution </a:t>
            </a:r>
          </a:p>
          <a:p>
            <a:pPr marL="466090" lvl="1" indent="-292100">
              <a:buFont typeface="Arial,Sans-Serif"/>
              <a:buChar char="•"/>
            </a:pPr>
            <a:r>
              <a:rPr lang="en-US" dirty="0"/>
              <a:t>Dense Wavelength Division Multiplexing (DWDM) </a:t>
            </a:r>
          </a:p>
          <a:p>
            <a:pPr marL="466090" lvl="1" indent="-292100">
              <a:buFont typeface="Arial,Sans-Serif"/>
              <a:buChar char="•"/>
            </a:pPr>
            <a:r>
              <a:rPr lang="en-US" dirty="0"/>
              <a:t>Multi-Protocol Label Switching (MPLS) networks </a:t>
            </a:r>
          </a:p>
          <a:p>
            <a:pPr marL="466090" lvl="1" indent="-292100">
              <a:buFont typeface="Arial,Sans-Serif"/>
              <a:buChar char="•"/>
            </a:pPr>
            <a:r>
              <a:rPr lang="en-US" dirty="0"/>
              <a:t>Time Synchronization </a:t>
            </a:r>
          </a:p>
          <a:p>
            <a:pPr marL="466090" lvl="1" indent="-292100">
              <a:buFont typeface="Arial,Sans-Serif"/>
              <a:buChar char="•"/>
            </a:pPr>
            <a:r>
              <a:rPr lang="en-US" dirty="0"/>
              <a:t>Satellite data &amp; voice services </a:t>
            </a:r>
          </a:p>
          <a:p>
            <a:pPr marL="466090" lvl="1" indent="-292100">
              <a:buFont typeface="Arial,Sans-Serif"/>
              <a:buChar char="•"/>
            </a:pPr>
            <a:r>
              <a:rPr lang="en-US" dirty="0"/>
              <a:t>Push-to-talk land mobile radio </a:t>
            </a:r>
          </a:p>
          <a:p>
            <a:pPr marL="466090" lvl="1" indent="-292100">
              <a:buFont typeface="Arial,Sans-Serif"/>
              <a:buChar char="•"/>
            </a:pPr>
            <a:r>
              <a:rPr lang="en-US" dirty="0"/>
              <a:t>Company Owned and Maintained (COAM) connectivity and 3rd party leased circuits </a:t>
            </a:r>
          </a:p>
          <a:p>
            <a:pPr marL="466090" lvl="1" indent="-292100">
              <a:buFont typeface="Arial,Sans-Serif"/>
              <a:buChar char="•"/>
            </a:pPr>
            <a:r>
              <a:rPr lang="en-US" dirty="0"/>
              <a:t>AMI</a:t>
            </a:r>
          </a:p>
          <a:p>
            <a:pPr marL="466090" lvl="1" indent="-292100">
              <a:buFont typeface="Arial,Sans-Serif"/>
              <a:buChar char="•"/>
            </a:pPr>
            <a:r>
              <a:rPr lang="en-US" dirty="0"/>
              <a:t>Fixed UE proliferation – LINC &amp; Wireless carrier LTE</a:t>
            </a:r>
          </a:p>
          <a:p>
            <a:pPr marL="466090" lvl="1" indent="-292100">
              <a:buFont typeface="Arial,Sans-Serif"/>
              <a:buChar char="•"/>
            </a:pPr>
            <a:endParaRPr lang="en-US" dirty="0"/>
          </a:p>
          <a:p>
            <a:r>
              <a:rPr lang="en-US" dirty="0"/>
              <a:t>Telecom Consultants / Architects </a:t>
            </a:r>
          </a:p>
          <a:p>
            <a:pPr marL="466090" lvl="1" indent="-292100">
              <a:buFont typeface="Arial,Sans-Serif"/>
              <a:buChar char="•"/>
            </a:pPr>
            <a:r>
              <a:rPr lang="en-US" dirty="0"/>
              <a:t>Provides deep technical consulting expertise on all areas of telecom and transport technologies </a:t>
            </a:r>
          </a:p>
          <a:p>
            <a:pPr marL="466090" lvl="1" indent="-292100">
              <a:buFont typeface="Arial,Sans-Serif"/>
              <a:buChar char="•"/>
            </a:pPr>
            <a:endParaRPr lang="en-US" dirty="0"/>
          </a:p>
          <a:p>
            <a:r>
              <a:rPr lang="en-US" dirty="0"/>
              <a:t>Telecom Business Development Support </a:t>
            </a:r>
          </a:p>
          <a:p>
            <a:pPr marL="466090" lvl="1" indent="-292100">
              <a:buFont typeface="Arial,Sans-Serif"/>
              <a:buChar char="•"/>
            </a:pPr>
            <a:r>
              <a:rPr lang="en-US" dirty="0"/>
              <a:t>Primary interface to the business on initiatives considering opportunities involving telecom assets and technology and Telecom Change Management </a:t>
            </a:r>
          </a:p>
          <a:p>
            <a:endParaRPr lang="en-US" dirty="0"/>
          </a:p>
          <a:p>
            <a:endParaRPr lang="en-US" dirty="0"/>
          </a:p>
          <a:p>
            <a:endParaRPr lang="en-US" dirty="0"/>
          </a:p>
          <a:p>
            <a:endParaRPr lang="en-US" dirty="0"/>
          </a:p>
          <a:p>
            <a:endParaRPr lang="en-US" b="1" dirty="0">
              <a:ea typeface="Calibri"/>
              <a:cs typeface="Calibri"/>
            </a:endParaRPr>
          </a:p>
          <a:p>
            <a:endParaRPr lang="en-US" b="1" dirty="0">
              <a:ea typeface="Calibri"/>
              <a:cs typeface="Calibri"/>
            </a:endParaRPr>
          </a:p>
          <a:p>
            <a:endParaRPr lang="en-US" b="1" dirty="0">
              <a:ea typeface="Calibri"/>
              <a:cs typeface="Calibri"/>
            </a:endParaRPr>
          </a:p>
          <a:p>
            <a:r>
              <a:rPr lang="en-US" b="1" dirty="0">
                <a:ea typeface="Calibri"/>
                <a:cs typeface="Calibri"/>
              </a:rPr>
              <a:t>Describe Helix, could be here or in another slide | work management tool vs "helix" | brand agnostic </a:t>
            </a:r>
            <a:endParaRPr lang="en-US" dirty="0"/>
          </a:p>
          <a:p>
            <a:pPr marL="174625" indent="-172720">
              <a:spcAft>
                <a:spcPts val="800"/>
              </a:spcAft>
              <a:buFont typeface="Arial"/>
              <a:buChar char="•"/>
            </a:pPr>
            <a:r>
              <a:rPr lang="en-US" dirty="0"/>
              <a:t>BMC Helix - work management tool</a:t>
            </a:r>
            <a:endParaRPr lang="en-US" dirty="0">
              <a:ea typeface="Calibri"/>
              <a:cs typeface="Calibri"/>
            </a:endParaRPr>
          </a:p>
          <a:p>
            <a:pPr marL="174625" indent="-172720">
              <a:spcAft>
                <a:spcPts val="800"/>
              </a:spcAft>
              <a:buFont typeface="Arial"/>
              <a:buChar char="•"/>
            </a:pPr>
            <a:r>
              <a:rPr lang="en-US" dirty="0"/>
              <a:t>Telecom employees</a:t>
            </a:r>
            <a:endParaRPr lang="en-US" dirty="0">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dirty="0">
                <a:ea typeface="Calibri"/>
                <a:cs typeface="Calibri"/>
              </a:rPr>
              <a:t>Based off of the notes in the email, what do we think about completely removing this slide? From Shawn's email it seems as if most of the overview was captured in the "What is </a:t>
            </a:r>
            <a:r>
              <a:rPr lang="en-US" dirty="0" err="1">
                <a:ea typeface="Calibri"/>
                <a:cs typeface="Calibri"/>
              </a:rPr>
              <a:t>telcom</a:t>
            </a:r>
            <a:r>
              <a:rPr lang="en-US" dirty="0">
                <a:ea typeface="Calibri"/>
                <a:cs typeface="Calibri"/>
              </a:rPr>
              <a:t> services?" Slide.</a:t>
            </a:r>
            <a:endParaRPr lang="en-US" dirty="0"/>
          </a:p>
        </p:txBody>
      </p:sp>
      <p:sp>
        <p:nvSpPr>
          <p:cNvPr id="4" name="Slide Number Placeholder 3"/>
          <p:cNvSpPr>
            <a:spLocks noGrp="1"/>
          </p:cNvSpPr>
          <p:nvPr>
            <p:ph type="sldNum" sz="quarter" idx="5"/>
          </p:nvPr>
        </p:nvSpPr>
        <p:spPr/>
        <p:txBody>
          <a:bodyPr/>
          <a:lstStyle/>
          <a:p>
            <a:fld id="{B744EA62-7888-EF4F-AC85-D3E560BB19FB}" type="slidenum">
              <a:rPr lang="en-US" smtClean="0"/>
              <a:t>6</a:t>
            </a:fld>
            <a:endParaRPr lang="en-US"/>
          </a:p>
        </p:txBody>
      </p:sp>
    </p:spTree>
    <p:extLst>
      <p:ext uri="{BB962C8B-B14F-4D97-AF65-F5344CB8AC3E}">
        <p14:creationId xmlns:p14="http://schemas.microsoft.com/office/powerpoint/2010/main" val="2456071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Calibri"/>
              </a:rPr>
              <a:t>Break this into two slides</a:t>
            </a:r>
          </a:p>
          <a:p>
            <a:pPr marL="285750" indent="-285750">
              <a:buFont typeface="Calibri"/>
              <a:buChar char="-"/>
            </a:pPr>
            <a:r>
              <a:rPr lang="en-US" b="1">
                <a:ea typeface="Calibri"/>
                <a:cs typeface="Calibri"/>
              </a:rPr>
              <a:t>High level distinction between telecom vs network</a:t>
            </a:r>
          </a:p>
          <a:p>
            <a:pPr marL="285750" indent="-285750">
              <a:buFont typeface="Calibri"/>
              <a:buChar char="-"/>
            </a:pPr>
            <a:r>
              <a:rPr lang="en-US" b="1">
                <a:ea typeface="Calibri"/>
                <a:cs typeface="Calibri"/>
              </a:rPr>
              <a:t>"Providing connectivity" --&gt; add to slide</a:t>
            </a:r>
          </a:p>
          <a:p>
            <a:pPr marL="285750" indent="-285750">
              <a:buFont typeface="Calibri"/>
              <a:buChar char="-"/>
            </a:pPr>
            <a:r>
              <a:rPr lang="en-US" b="1">
                <a:ea typeface="Calibri"/>
                <a:cs typeface="Calibri"/>
              </a:rPr>
              <a:t>"We're the highway," --&gt; Cars "life is a highway" picture</a:t>
            </a:r>
          </a:p>
          <a:p>
            <a:pPr marL="894715" lvl="1" indent="-285750">
              <a:buFont typeface="Arial,Sans-Serif"/>
              <a:buChar char="•"/>
            </a:pPr>
            <a:r>
              <a:rPr lang="en-US" b="1">
                <a:ea typeface="Calibri"/>
                <a:cs typeface="Calibri"/>
              </a:rPr>
              <a:t>Have the highway theme as the first slide and then break into the specifics in the second slide </a:t>
            </a: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Used CoPilot to reformat this area here. Copying and pasting the old information just in case we may need it:</a:t>
            </a:r>
          </a:p>
          <a:p>
            <a:endParaRPr lang="en-US">
              <a:ea typeface="Calibri"/>
              <a:cs typeface="Calibri"/>
            </a:endParaRPr>
          </a:p>
          <a:p>
            <a:r>
              <a:rPr lang="en-US" b="1"/>
              <a:t>Lifecycle engineering/design, support, and request work for all telecom and transport technologies, which includes: </a:t>
            </a:r>
            <a:endParaRPr lang="en-US"/>
          </a:p>
          <a:p>
            <a:endParaRPr lang="en-US"/>
          </a:p>
          <a:p>
            <a:pPr marL="466090" lvl="1" indent="-292100">
              <a:buFont typeface="Arial,Sans-Serif"/>
              <a:buChar char="•"/>
            </a:pPr>
            <a:r>
              <a:rPr lang="en-US"/>
              <a:t>Digital microwave &amp; RF Backhaul Compliance – licenses management, RF safety and FCC regulatory influence</a:t>
            </a:r>
            <a:endParaRPr lang="en-US">
              <a:ea typeface="Calibri"/>
              <a:cs typeface="Calibri"/>
            </a:endParaRPr>
          </a:p>
          <a:p>
            <a:pPr marL="466090" lvl="1" indent="-292100">
              <a:buFont typeface="Arial,Sans-Serif"/>
              <a:buChar char="•"/>
            </a:pPr>
            <a:r>
              <a:rPr lang="en-US"/>
              <a:t>Fiber optics – Underground, OPGW and Fiber to Distribution </a:t>
            </a:r>
            <a:endParaRPr lang="en-US">
              <a:ea typeface="Calibri"/>
              <a:cs typeface="Calibri"/>
            </a:endParaRPr>
          </a:p>
          <a:p>
            <a:pPr marL="466090" lvl="1" indent="-292100">
              <a:buFont typeface="Arial,Sans-Serif"/>
              <a:buChar char="•"/>
            </a:pPr>
            <a:r>
              <a:rPr lang="en-US"/>
              <a:t>Dense Wavelength Division Multiplexing (DWDM) </a:t>
            </a:r>
            <a:endParaRPr lang="en-US">
              <a:ea typeface="Calibri"/>
              <a:cs typeface="Calibri"/>
            </a:endParaRPr>
          </a:p>
          <a:p>
            <a:pPr marL="466090" lvl="1" indent="-292100">
              <a:buFont typeface="Arial,Sans-Serif"/>
              <a:buChar char="•"/>
            </a:pPr>
            <a:r>
              <a:rPr lang="en-US"/>
              <a:t>Multi-Protocol Label Switching (MPLS) networks </a:t>
            </a:r>
            <a:endParaRPr lang="en-US">
              <a:ea typeface="Calibri"/>
              <a:cs typeface="Calibri"/>
            </a:endParaRPr>
          </a:p>
          <a:p>
            <a:pPr marL="466090" lvl="1" indent="-292100">
              <a:buFont typeface="Arial,Sans-Serif"/>
              <a:buChar char="•"/>
            </a:pPr>
            <a:r>
              <a:rPr lang="en-US"/>
              <a:t>Time Synchronization </a:t>
            </a:r>
            <a:endParaRPr lang="en-US">
              <a:ea typeface="Calibri"/>
              <a:cs typeface="Calibri"/>
            </a:endParaRPr>
          </a:p>
          <a:p>
            <a:pPr marL="466090" lvl="1" indent="-292100">
              <a:buFont typeface="Arial,Sans-Serif"/>
              <a:buChar char="•"/>
            </a:pPr>
            <a:r>
              <a:rPr lang="en-US"/>
              <a:t>Satellite data &amp; voice services </a:t>
            </a:r>
            <a:endParaRPr lang="en-US">
              <a:ea typeface="Calibri"/>
              <a:cs typeface="Calibri"/>
            </a:endParaRPr>
          </a:p>
          <a:p>
            <a:pPr marL="466090" lvl="1" indent="-292100">
              <a:buFont typeface="Arial,Sans-Serif"/>
              <a:buChar char="•"/>
            </a:pPr>
            <a:r>
              <a:rPr lang="en-US"/>
              <a:t>Push-to-talk land mobile radio </a:t>
            </a:r>
            <a:endParaRPr lang="en-US">
              <a:ea typeface="Calibri"/>
              <a:cs typeface="Calibri"/>
            </a:endParaRPr>
          </a:p>
          <a:p>
            <a:pPr marL="466090" lvl="1" indent="-292100">
              <a:buFont typeface="Arial,Sans-Serif"/>
              <a:buChar char="•"/>
            </a:pPr>
            <a:r>
              <a:rPr lang="en-US"/>
              <a:t>Company Owned and Maintained (COAM) connectivity and 3rd party leased circuits </a:t>
            </a:r>
            <a:endParaRPr lang="en-US">
              <a:ea typeface="Calibri"/>
              <a:cs typeface="Calibri"/>
            </a:endParaRPr>
          </a:p>
          <a:p>
            <a:pPr marL="466090" lvl="1" indent="-292100">
              <a:buFont typeface="Arial,Sans-Serif"/>
              <a:buChar char="•"/>
            </a:pPr>
            <a:r>
              <a:rPr lang="en-US"/>
              <a:t>AMI</a:t>
            </a:r>
            <a:endParaRPr lang="en-US">
              <a:ea typeface="Calibri"/>
              <a:cs typeface="Calibri"/>
            </a:endParaRPr>
          </a:p>
          <a:p>
            <a:pPr marL="466090" lvl="1" indent="-292100">
              <a:buFont typeface="Arial,Sans-Serif"/>
              <a:buChar char="•"/>
            </a:pPr>
            <a:r>
              <a:rPr lang="en-US"/>
              <a:t>Fixed UE proliferation – LINC &amp; Wireless carrier LTE</a:t>
            </a:r>
            <a:endParaRPr lang="en-US">
              <a:ea typeface="Calibri"/>
              <a:cs typeface="Calibri"/>
            </a:endParaRPr>
          </a:p>
          <a:p>
            <a:pPr marL="466090" lvl="1" indent="-292100">
              <a:buFont typeface="Arial,Sans-Serif"/>
              <a:buChar char="•"/>
            </a:pPr>
            <a:endParaRPr lang="en-US"/>
          </a:p>
          <a:p>
            <a:r>
              <a:rPr lang="en-US"/>
              <a:t>Telecom Consultants / Architects </a:t>
            </a:r>
            <a:endParaRPr lang="en-US">
              <a:ea typeface="Calibri"/>
              <a:cs typeface="Calibri"/>
            </a:endParaRPr>
          </a:p>
          <a:p>
            <a:pPr marL="466090" lvl="1" indent="-292100">
              <a:buFont typeface="Arial,Sans-Serif"/>
              <a:buChar char="•"/>
            </a:pPr>
            <a:r>
              <a:rPr lang="en-US"/>
              <a:t>Provides deep technical consulting expertise on all areas of telecom and transport technologies </a:t>
            </a:r>
            <a:endParaRPr lang="en-US">
              <a:ea typeface="Calibri"/>
              <a:cs typeface="Calibri"/>
            </a:endParaRPr>
          </a:p>
          <a:p>
            <a:pPr marL="466090" lvl="1" indent="-292100">
              <a:buFont typeface="Arial,Sans-Serif"/>
              <a:buChar char="•"/>
            </a:pPr>
            <a:endParaRPr lang="en-US"/>
          </a:p>
          <a:p>
            <a:r>
              <a:rPr lang="en-US"/>
              <a:t>Telecom Business Development Support </a:t>
            </a:r>
            <a:endParaRPr lang="en-US">
              <a:ea typeface="Calibri"/>
              <a:cs typeface="Calibri"/>
            </a:endParaRPr>
          </a:p>
          <a:p>
            <a:pPr marL="466090" lvl="1" indent="-292100">
              <a:buFont typeface="Arial,Sans-Serif"/>
              <a:buChar char="•"/>
            </a:pPr>
            <a:r>
              <a:rPr lang="en-US"/>
              <a:t>Primary interface to the business on initiatives considering opportunities involving telecom assets and technology and Telecom Change Management </a:t>
            </a:r>
            <a:endParaRPr lang="en-US">
              <a:ea typeface="Calibri"/>
              <a:cs typeface="Calibri"/>
            </a:endParaRPr>
          </a:p>
          <a:p>
            <a:endParaRPr lang="en-US"/>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744EA62-7888-EF4F-AC85-D3E560BB19FB}" type="slidenum">
              <a:rPr lang="en-US" smtClean="0"/>
              <a:t>7</a:t>
            </a:fld>
            <a:endParaRPr lang="en-US"/>
          </a:p>
        </p:txBody>
      </p:sp>
    </p:spTree>
    <p:extLst>
      <p:ext uri="{BB962C8B-B14F-4D97-AF65-F5344CB8AC3E}">
        <p14:creationId xmlns:p14="http://schemas.microsoft.com/office/powerpoint/2010/main" val="3646298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Reworded this to change the prompt from focusing on productivity. Let me know what you think about this rewording.</a:t>
            </a:r>
          </a:p>
        </p:txBody>
      </p:sp>
      <p:sp>
        <p:nvSpPr>
          <p:cNvPr id="4" name="Slide Number Placeholder 3"/>
          <p:cNvSpPr>
            <a:spLocks noGrp="1"/>
          </p:cNvSpPr>
          <p:nvPr>
            <p:ph type="sldNum" sz="quarter" idx="5"/>
          </p:nvPr>
        </p:nvSpPr>
        <p:spPr/>
        <p:txBody>
          <a:bodyPr/>
          <a:lstStyle/>
          <a:p>
            <a:fld id="{B744EA62-7888-EF4F-AC85-D3E560BB19FB}" type="slidenum">
              <a:rPr lang="en-US" smtClean="0"/>
              <a:t>10</a:t>
            </a:fld>
            <a:endParaRPr lang="en-US"/>
          </a:p>
        </p:txBody>
      </p:sp>
    </p:spTree>
    <p:extLst>
      <p:ext uri="{BB962C8B-B14F-4D97-AF65-F5344CB8AC3E}">
        <p14:creationId xmlns:p14="http://schemas.microsoft.com/office/powerpoint/2010/main" val="1092191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What do you think about hiding this slide? Not sure if we need the graphic at the bottom. I added Shawn's comment about the IOC sometimes closing the tickets in the next slide. </a:t>
            </a:r>
          </a:p>
        </p:txBody>
      </p:sp>
      <p:sp>
        <p:nvSpPr>
          <p:cNvPr id="4" name="Slide Number Placeholder 3"/>
          <p:cNvSpPr>
            <a:spLocks noGrp="1"/>
          </p:cNvSpPr>
          <p:nvPr>
            <p:ph type="sldNum" sz="quarter" idx="5"/>
          </p:nvPr>
        </p:nvSpPr>
        <p:spPr/>
        <p:txBody>
          <a:bodyPr/>
          <a:lstStyle/>
          <a:p>
            <a:fld id="{B744EA62-7888-EF4F-AC85-D3E560BB19FB}" type="slidenum">
              <a:rPr lang="en-US" smtClean="0"/>
              <a:t>12</a:t>
            </a:fld>
            <a:endParaRPr lang="en-US"/>
          </a:p>
        </p:txBody>
      </p:sp>
    </p:spTree>
    <p:extLst>
      <p:ext uri="{BB962C8B-B14F-4D97-AF65-F5344CB8AC3E}">
        <p14:creationId xmlns:p14="http://schemas.microsoft.com/office/powerpoint/2010/main" val="1886555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1085871"/>
            <a:ext cx="8046720" cy="1508120"/>
          </a:xfrm>
          <a:prstGeom prst="rect">
            <a:avLst/>
          </a:prstGeom>
        </p:spPr>
        <p:txBody>
          <a:bodyPr vert="horz" lIns="0" tIns="0" rIns="0" bIns="0" rtlCol="0" anchor="b" anchorCtr="0">
            <a:noAutofit/>
          </a:bodyPr>
          <a:lstStyle>
            <a:lvl1pPr algn="l">
              <a:defRPr sz="4200" b="0" i="0" baseline="0">
                <a:latin typeface="Calibri Light" panose="020F0302020204030204" pitchFamily="34" charset="0"/>
              </a:defRPr>
            </a:lvl1pPr>
          </a:lstStyle>
          <a:p>
            <a:r>
              <a:rPr lang="en-US"/>
              <a:t>Click to edit title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662773" y="6503912"/>
            <a:ext cx="312907" cy="287259"/>
          </a:xfrm>
          <a:prstGeom prst="rect">
            <a:avLst/>
          </a:prstGeom>
          <a:noFill/>
        </p:spPr>
        <p:txBody>
          <a:bodyPr wrap="square" lIns="0" rIns="0" rtlCol="0">
            <a:noAutofit/>
          </a:bodyPr>
          <a:lstStyle/>
          <a:p>
            <a:pPr algn="r"/>
            <a:endParaRPr lang="en-US" sz="800">
              <a:solidFill>
                <a:schemeClr val="tx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pic>
        <p:nvPicPr>
          <p:cNvPr id="9" name="Picture 8">
            <a:extLst>
              <a:ext uri="{FF2B5EF4-FFF2-40B4-BE49-F238E27FC236}">
                <a16:creationId xmlns:a16="http://schemas.microsoft.com/office/drawing/2014/main" id="{6BC70CA5-3E91-494C-A000-AE857AE6533E}"/>
              </a:ext>
            </a:extLst>
          </p:cNvPr>
          <p:cNvPicPr>
            <a:picLocks noChangeAspect="1"/>
          </p:cNvPicPr>
          <p:nvPr userDrawn="1"/>
        </p:nvPicPr>
        <p:blipFill>
          <a:blip r:embed="rId3"/>
          <a:stretch>
            <a:fillRect/>
          </a:stretch>
        </p:blipFill>
        <p:spPr>
          <a:xfrm>
            <a:off x="548640" y="5870271"/>
            <a:ext cx="2743200" cy="391886"/>
          </a:xfrm>
          <a:prstGeom prst="rect">
            <a:avLst/>
          </a:prstGeom>
        </p:spPr>
      </p:pic>
      <p:sp>
        <p:nvSpPr>
          <p:cNvPr id="12" name="Text Placeholder 2">
            <a:extLst>
              <a:ext uri="{FF2B5EF4-FFF2-40B4-BE49-F238E27FC236}">
                <a16:creationId xmlns:a16="http://schemas.microsoft.com/office/drawing/2014/main" id="{CC3D1E65-D7AE-3142-8C8A-3DD3F7A12A51}"/>
              </a:ext>
            </a:extLst>
          </p:cNvPr>
          <p:cNvSpPr>
            <a:spLocks noGrp="1"/>
          </p:cNvSpPr>
          <p:nvPr>
            <p:ph type="body" idx="10" hasCustomPrompt="1"/>
          </p:nvPr>
        </p:nvSpPr>
        <p:spPr>
          <a:xfrm>
            <a:off x="548640" y="2858947"/>
            <a:ext cx="8046720" cy="686893"/>
          </a:xfrm>
          <a:prstGeom prst="rect">
            <a:avLst/>
          </a:prstGeom>
        </p:spPr>
        <p:txBody>
          <a:bodyPr lIns="0" tIns="0" rIns="0" bIns="0"/>
          <a:lstStyle>
            <a:lvl1pPr marL="0" indent="0">
              <a:buFontTx/>
              <a:buNone/>
              <a:defRPr sz="20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1800975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80160"/>
            <a:ext cx="3886200" cy="5120640"/>
          </a:xfrm>
          <a:prstGeom prst="rect">
            <a:avLst/>
          </a:prstGeom>
        </p:spPr>
        <p:txBody>
          <a:bodyPr/>
          <a:lstStyle>
            <a:lvl1pPr>
              <a:defRPr sz="22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80160"/>
            <a:ext cx="3886200" cy="5120640"/>
          </a:xfrm>
          <a:prstGeom prst="rect">
            <a:avLst/>
          </a:prstGeom>
        </p:spPr>
        <p:txBody>
          <a:bodyPr/>
          <a:lstStyle>
            <a:lvl1pPr>
              <a:defRPr sz="22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0888E47-4EF1-8D4A-B5A7-B27E686C2D34}"/>
              </a:ext>
            </a:extLst>
          </p:cNvPr>
          <p:cNvSpPr>
            <a:spLocks noGrp="1"/>
          </p:cNvSpPr>
          <p:nvPr>
            <p:ph type="ftr" sz="quarter" idx="3"/>
          </p:nvPr>
        </p:nvSpPr>
        <p:spPr>
          <a:xfrm>
            <a:off x="265649"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
        <p:nvSpPr>
          <p:cNvPr id="8" name="Title 7">
            <a:extLst>
              <a:ext uri="{FF2B5EF4-FFF2-40B4-BE49-F238E27FC236}">
                <a16:creationId xmlns:a16="http://schemas.microsoft.com/office/drawing/2014/main" id="{351BB76F-92D3-3F4A-8081-F83778ABC221}"/>
              </a:ext>
            </a:extLst>
          </p:cNvPr>
          <p:cNvSpPr>
            <a:spLocks noGrp="1"/>
          </p:cNvSpPr>
          <p:nvPr>
            <p:ph type="title" hasCustomPrompt="1"/>
          </p:nvPr>
        </p:nvSpPr>
        <p:spPr>
          <a:xfrm>
            <a:off x="278232" y="146304"/>
            <a:ext cx="8587537" cy="604865"/>
          </a:xfrm>
          <a:prstGeom prst="rect">
            <a:avLst/>
          </a:prstGeom>
        </p:spPr>
        <p:txBody>
          <a:bodyPr anchor="ctr" anchorCtr="0"/>
          <a:lstStyle>
            <a:lvl1pPr>
              <a:defRPr b="0" i="0">
                <a:latin typeface="Calibri" panose="020F0502020204030204" pitchFamily="34" charset="0"/>
                <a:cs typeface="Calibri" panose="020F0502020204030204" pitchFamily="34" charset="0"/>
              </a:defRPr>
            </a:lvl1pPr>
          </a:lstStyle>
          <a:p>
            <a:r>
              <a:rPr lang="en-US"/>
              <a:t>Click to edit title</a:t>
            </a:r>
          </a:p>
        </p:txBody>
      </p:sp>
      <p:sp>
        <p:nvSpPr>
          <p:cNvPr id="9" name="TextBox 8">
            <a:extLst>
              <a:ext uri="{FF2B5EF4-FFF2-40B4-BE49-F238E27FC236}">
                <a16:creationId xmlns:a16="http://schemas.microsoft.com/office/drawing/2014/main" id="{68DD3E63-2960-1F46-BCF4-3DC59F4836B1}"/>
              </a:ext>
            </a:extLst>
          </p:cNvPr>
          <p:cNvSpPr txBox="1"/>
          <p:nvPr userDrawn="1"/>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smtClean="0">
                <a:solidFill>
                  <a:schemeClr val="tx1"/>
                </a:solidFill>
              </a:rPr>
              <a:pPr algn="r"/>
              <a:t>‹#›</a:t>
            </a:fld>
            <a:endParaRPr lang="en-US" sz="800">
              <a:solidFill>
                <a:schemeClr val="tx1"/>
              </a:solidFill>
            </a:endParaRPr>
          </a:p>
        </p:txBody>
      </p:sp>
    </p:spTree>
    <p:extLst>
      <p:ext uri="{BB962C8B-B14F-4D97-AF65-F5344CB8AC3E}">
        <p14:creationId xmlns:p14="http://schemas.microsoft.com/office/powerpoint/2010/main" val="420236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ack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34EBE-1AD6-014A-9321-392394FBB866}"/>
              </a:ext>
            </a:extLst>
          </p:cNvPr>
          <p:cNvPicPr>
            <a:picLocks noChangeAspect="1"/>
          </p:cNvPicPr>
          <p:nvPr userDrawn="1"/>
        </p:nvPicPr>
        <p:blipFill>
          <a:blip r:embed="rId2"/>
          <a:stretch>
            <a:fillRect/>
          </a:stretch>
        </p:blipFill>
        <p:spPr>
          <a:xfrm>
            <a:off x="3368040" y="1870365"/>
            <a:ext cx="2407920" cy="2407920"/>
          </a:xfrm>
          <a:prstGeom prst="rect">
            <a:avLst/>
          </a:prstGeom>
        </p:spPr>
      </p:pic>
    </p:spTree>
    <p:extLst>
      <p:ext uri="{BB962C8B-B14F-4D97-AF65-F5344CB8AC3E}">
        <p14:creationId xmlns:p14="http://schemas.microsoft.com/office/powerpoint/2010/main" val="421552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1085871"/>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Click to edit title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662773" y="6503912"/>
            <a:ext cx="312907" cy="287259"/>
          </a:xfrm>
          <a:prstGeom prst="rect">
            <a:avLst/>
          </a:prstGeom>
          <a:noFill/>
        </p:spPr>
        <p:txBody>
          <a:bodyPr wrap="square" lIns="0" rIns="0" rtlCol="0">
            <a:noAutofit/>
          </a:bodyPr>
          <a:lstStyle/>
          <a:p>
            <a:pPr algn="r"/>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pic>
        <p:nvPicPr>
          <p:cNvPr id="10" name="Picture 9" descr="A picture containing text, clipart&#10;&#10;Description automatically generated">
            <a:extLst>
              <a:ext uri="{FF2B5EF4-FFF2-40B4-BE49-F238E27FC236}">
                <a16:creationId xmlns:a16="http://schemas.microsoft.com/office/drawing/2014/main" id="{2CE1B9AC-F14A-AB40-AB96-CCFF9C344ADA}"/>
              </a:ext>
            </a:extLst>
          </p:cNvPr>
          <p:cNvPicPr>
            <a:picLocks noChangeAspect="1"/>
          </p:cNvPicPr>
          <p:nvPr userDrawn="1"/>
        </p:nvPicPr>
        <p:blipFill>
          <a:blip r:embed="rId3"/>
          <a:stretch>
            <a:fillRect/>
          </a:stretch>
        </p:blipFill>
        <p:spPr>
          <a:xfrm>
            <a:off x="548640" y="5870449"/>
            <a:ext cx="2743200" cy="387350"/>
          </a:xfrm>
          <a:prstGeom prst="rect">
            <a:avLst/>
          </a:prstGeom>
        </p:spPr>
      </p:pic>
      <p:sp>
        <p:nvSpPr>
          <p:cNvPr id="12" name="Text Placeholder 2">
            <a:extLst>
              <a:ext uri="{FF2B5EF4-FFF2-40B4-BE49-F238E27FC236}">
                <a16:creationId xmlns:a16="http://schemas.microsoft.com/office/drawing/2014/main" id="{2F23098E-091B-D64C-9E79-E1A261257A58}"/>
              </a:ext>
            </a:extLst>
          </p:cNvPr>
          <p:cNvSpPr>
            <a:spLocks noGrp="1"/>
          </p:cNvSpPr>
          <p:nvPr>
            <p:ph type="body" idx="10" hasCustomPrompt="1"/>
          </p:nvPr>
        </p:nvSpPr>
        <p:spPr>
          <a:xfrm>
            <a:off x="548640" y="2858947"/>
            <a:ext cx="8046720" cy="686893"/>
          </a:xfrm>
          <a:prstGeom prst="rect">
            <a:avLst/>
          </a:prstGeom>
        </p:spPr>
        <p:txBody>
          <a:bodyPr lIns="0" tIns="0" rIns="0" bIns="0"/>
          <a:lstStyle>
            <a:lvl1pPr marL="0" indent="0">
              <a:buFontTx/>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119972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1085871"/>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Click to edit title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662773" y="6503912"/>
            <a:ext cx="312907" cy="287259"/>
          </a:xfrm>
          <a:prstGeom prst="rect">
            <a:avLst/>
          </a:prstGeom>
          <a:noFill/>
        </p:spPr>
        <p:txBody>
          <a:bodyPr wrap="square" lIns="0" rIns="0" rtlCol="0">
            <a:noAutofit/>
          </a:bodyPr>
          <a:lstStyle/>
          <a:p>
            <a:pPr algn="r"/>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sp>
        <p:nvSpPr>
          <p:cNvPr id="10" name="Text Placeholder 2">
            <a:extLst>
              <a:ext uri="{FF2B5EF4-FFF2-40B4-BE49-F238E27FC236}">
                <a16:creationId xmlns:a16="http://schemas.microsoft.com/office/drawing/2014/main" id="{29DE9DC1-BCAD-2D44-B9A3-9A54F016A021}"/>
              </a:ext>
            </a:extLst>
          </p:cNvPr>
          <p:cNvSpPr>
            <a:spLocks noGrp="1"/>
          </p:cNvSpPr>
          <p:nvPr>
            <p:ph type="body" idx="10" hasCustomPrompt="1"/>
          </p:nvPr>
        </p:nvSpPr>
        <p:spPr>
          <a:xfrm>
            <a:off x="548640" y="2858947"/>
            <a:ext cx="8046720" cy="686893"/>
          </a:xfrm>
          <a:prstGeom prst="rect">
            <a:avLst/>
          </a:prstGeom>
        </p:spPr>
        <p:txBody>
          <a:bodyPr lIns="0" tIns="0" rIns="0" bIns="0"/>
          <a:lstStyle>
            <a:lvl1pPr marL="0" indent="0">
              <a:buFontTx/>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 date</a:t>
            </a:r>
          </a:p>
        </p:txBody>
      </p:sp>
      <p:pic>
        <p:nvPicPr>
          <p:cNvPr id="8" name="Picture 7">
            <a:extLst>
              <a:ext uri="{FF2B5EF4-FFF2-40B4-BE49-F238E27FC236}">
                <a16:creationId xmlns:a16="http://schemas.microsoft.com/office/drawing/2014/main" id="{F4A45624-A4C2-874A-803A-D6A1717D2045}"/>
              </a:ext>
            </a:extLst>
          </p:cNvPr>
          <p:cNvPicPr>
            <a:picLocks noChangeAspect="1"/>
          </p:cNvPicPr>
          <p:nvPr userDrawn="1"/>
        </p:nvPicPr>
        <p:blipFill>
          <a:blip r:embed="rId3"/>
          <a:stretch>
            <a:fillRect/>
          </a:stretch>
        </p:blipFill>
        <p:spPr>
          <a:xfrm>
            <a:off x="548640" y="5870449"/>
            <a:ext cx="2743200" cy="390379"/>
          </a:xfrm>
          <a:prstGeom prst="rect">
            <a:avLst/>
          </a:prstGeom>
        </p:spPr>
      </p:pic>
    </p:spTree>
    <p:extLst>
      <p:ext uri="{BB962C8B-B14F-4D97-AF65-F5344CB8AC3E}">
        <p14:creationId xmlns:p14="http://schemas.microsoft.com/office/powerpoint/2010/main" val="165121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919509"/>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Section divider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pic>
        <p:nvPicPr>
          <p:cNvPr id="14" name="Picture 13" descr="A picture containing shape&#10;&#10;Description automatically generated">
            <a:extLst>
              <a:ext uri="{FF2B5EF4-FFF2-40B4-BE49-F238E27FC236}">
                <a16:creationId xmlns:a16="http://schemas.microsoft.com/office/drawing/2014/main" id="{5E14C9C4-DCEC-3448-9A74-2D2EE925F422}"/>
              </a:ext>
            </a:extLst>
          </p:cNvPr>
          <p:cNvPicPr>
            <a:picLocks noChangeAspect="1"/>
          </p:cNvPicPr>
          <p:nvPr userDrawn="1"/>
        </p:nvPicPr>
        <p:blipFill>
          <a:blip r:embed="rId3"/>
          <a:stretch>
            <a:fillRect/>
          </a:stretch>
        </p:blipFill>
        <p:spPr>
          <a:xfrm>
            <a:off x="491742" y="5776769"/>
            <a:ext cx="512403" cy="512403"/>
          </a:xfrm>
          <a:prstGeom prst="rect">
            <a:avLst/>
          </a:prstGeom>
        </p:spPr>
      </p:pic>
    </p:spTree>
    <p:extLst>
      <p:ext uri="{BB962C8B-B14F-4D97-AF65-F5344CB8AC3E}">
        <p14:creationId xmlns:p14="http://schemas.microsoft.com/office/powerpoint/2010/main" val="4001733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919509"/>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Section divider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pic>
        <p:nvPicPr>
          <p:cNvPr id="3" name="Picture 2">
            <a:extLst>
              <a:ext uri="{FF2B5EF4-FFF2-40B4-BE49-F238E27FC236}">
                <a16:creationId xmlns:a16="http://schemas.microsoft.com/office/drawing/2014/main" id="{FC3E3756-B372-4E40-81E5-E70E4AA5949F}"/>
              </a:ext>
            </a:extLst>
          </p:cNvPr>
          <p:cNvPicPr>
            <a:picLocks noChangeAspect="1"/>
          </p:cNvPicPr>
          <p:nvPr userDrawn="1"/>
        </p:nvPicPr>
        <p:blipFill>
          <a:blip r:embed="rId3"/>
          <a:stretch>
            <a:fillRect/>
          </a:stretch>
        </p:blipFill>
        <p:spPr>
          <a:xfrm>
            <a:off x="541161" y="5858934"/>
            <a:ext cx="398686" cy="345016"/>
          </a:xfrm>
          <a:prstGeom prst="rect">
            <a:avLst/>
          </a:prstGeom>
        </p:spPr>
      </p:pic>
    </p:spTree>
    <p:extLst>
      <p:ext uri="{BB962C8B-B14F-4D97-AF65-F5344CB8AC3E}">
        <p14:creationId xmlns:p14="http://schemas.microsoft.com/office/powerpoint/2010/main" val="228841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rgbClr val="000000"/>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
        <p:nvSpPr>
          <p:cNvPr id="8" name="Text Placeholder 2">
            <a:extLst>
              <a:ext uri="{FF2B5EF4-FFF2-40B4-BE49-F238E27FC236}">
                <a16:creationId xmlns:a16="http://schemas.microsoft.com/office/drawing/2014/main" id="{E97BA3D8-9A9B-4540-AC3C-9166040012C8}"/>
              </a:ext>
            </a:extLst>
          </p:cNvPr>
          <p:cNvSpPr>
            <a:spLocks noGrp="1"/>
          </p:cNvSpPr>
          <p:nvPr>
            <p:ph idx="1"/>
          </p:nvPr>
        </p:nvSpPr>
        <p:spPr>
          <a:xfrm>
            <a:off x="457199" y="1280160"/>
            <a:ext cx="8229600" cy="5120640"/>
          </a:xfrm>
          <a:prstGeom prst="rect">
            <a:avLst/>
          </a:prstGeom>
          <a:noFill/>
        </p:spPr>
        <p:txBody>
          <a:bodyPr vert="horz" lIns="0" tIns="0" rIns="0" bIns="0" rtlCol="0">
            <a:noAutofit/>
          </a:bodyPr>
          <a:lstStyle>
            <a:lvl1pPr>
              <a:defRPr sz="2400"/>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437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27CC78E-CAEF-4843-8DF2-5790AC5676B0}"/>
              </a:ext>
            </a:extLst>
          </p:cNvPr>
          <p:cNvSpPr txBox="1"/>
          <p:nvPr userDrawn="1"/>
        </p:nvSpPr>
        <p:spPr>
          <a:xfrm>
            <a:off x="8662773" y="6528816"/>
            <a:ext cx="312907" cy="287259"/>
          </a:xfrm>
          <a:prstGeom prst="rect">
            <a:avLst/>
          </a:prstGeom>
          <a:noFill/>
        </p:spPr>
        <p:txBody>
          <a:bodyPr wrap="square" lIns="0" rIns="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rgbClr val="000000"/>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sp>
        <p:nvSpPr>
          <p:cNvPr id="8" name="Text Placeholder 2">
            <a:extLst>
              <a:ext uri="{FF2B5EF4-FFF2-40B4-BE49-F238E27FC236}">
                <a16:creationId xmlns:a16="http://schemas.microsoft.com/office/drawing/2014/main" id="{394B3F07-9ADF-C94A-8650-FE6FF2D32190}"/>
              </a:ext>
            </a:extLst>
          </p:cNvPr>
          <p:cNvSpPr>
            <a:spLocks noGrp="1"/>
          </p:cNvSpPr>
          <p:nvPr>
            <p:ph idx="1"/>
          </p:nvPr>
        </p:nvSpPr>
        <p:spPr>
          <a:xfrm>
            <a:off x="457200" y="1280160"/>
            <a:ext cx="8229600" cy="5120640"/>
          </a:xfrm>
          <a:prstGeom prst="rect">
            <a:avLst/>
          </a:prstGeom>
          <a:noFill/>
        </p:spPr>
        <p:txBody>
          <a:bodyPr vert="horz" lIns="0" tIns="0" rIns="0" bIns="0" rtlCol="0">
            <a:noAutofit/>
          </a:bodyPr>
          <a:lstStyle>
            <a:lvl1pPr marL="173736" indent="-173736">
              <a:buFont typeface="Arial" panose="020B0604020202020204" pitchFamily="34" charset="0"/>
              <a:buChar char="•"/>
              <a:defRPr sz="2400" baseline="0"/>
            </a:lvl1pPr>
            <a:lvl2pPr marL="466344" indent="-292608">
              <a:buFont typeface="System Font Regular"/>
              <a:buChar char="–"/>
              <a:defRPr sz="2000" baseline="0">
                <a:latin typeface="Calibri Light" panose="020F0502020204030204" pitchFamily="34" charset="0"/>
              </a:defRPr>
            </a:lvl2pPr>
            <a:lvl3pPr marL="612648" indent="-146304">
              <a:buFont typeface="System Font Regular"/>
              <a:buChar char="»"/>
              <a:defRPr sz="1600" baseline="0">
                <a:latin typeface="Calibri Light" panose="020F0502020204030204" pitchFamily="34" charset="0"/>
              </a:defRPr>
            </a:lvl3pPr>
            <a:lvl4pPr marL="768096" indent="-173736">
              <a:buFont typeface="Arial" panose="020B0604020202020204" pitchFamily="34" charset="0"/>
              <a:buChar char="•"/>
              <a:defRPr sz="1600" baseline="0">
                <a:latin typeface="Calibri Light" panose="020F0502020204030204" pitchFamily="34" charset="0"/>
              </a:defRPr>
            </a:lvl4pPr>
            <a:lvl5pPr marL="923544" indent="-182880">
              <a:buFont typeface="Arial" panose="020B0604020202020204" pitchFamily="34" charset="0"/>
              <a:buChar char="•"/>
              <a:defRPr sz="1600" baseline="0">
                <a:latin typeface="Calibri Light"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45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2323E2-76B4-1843-BADB-5835D74CE6C9}"/>
              </a:ext>
            </a:extLst>
          </p:cNvPr>
          <p:cNvPicPr>
            <a:picLocks noChangeAspect="1"/>
          </p:cNvPicPr>
          <p:nvPr userDrawn="1"/>
        </p:nvPicPr>
        <p:blipFill>
          <a:blip r:embed="rId2"/>
          <a:stretch>
            <a:fillRect/>
          </a:stretch>
        </p:blipFill>
        <p:spPr>
          <a:xfrm>
            <a:off x="0" y="0"/>
            <a:ext cx="9144000" cy="914400"/>
          </a:xfrm>
          <a:prstGeom prst="rect">
            <a:avLst/>
          </a:prstGeom>
        </p:spPr>
      </p:pic>
      <p:sp>
        <p:nvSpPr>
          <p:cNvPr id="12" name="TextBox 11">
            <a:extLst>
              <a:ext uri="{FF2B5EF4-FFF2-40B4-BE49-F238E27FC236}">
                <a16:creationId xmlns:a16="http://schemas.microsoft.com/office/drawing/2014/main" id="{327CC78E-CAEF-4843-8DF2-5790AC5676B0}"/>
              </a:ext>
            </a:extLst>
          </p:cNvPr>
          <p:cNvSpPr txBox="1"/>
          <p:nvPr userDrawn="1"/>
        </p:nvSpPr>
        <p:spPr>
          <a:xfrm>
            <a:off x="8662773" y="6528816"/>
            <a:ext cx="312907" cy="287259"/>
          </a:xfrm>
          <a:prstGeom prst="rect">
            <a:avLst/>
          </a:prstGeom>
          <a:noFill/>
        </p:spPr>
        <p:txBody>
          <a:bodyPr wrap="square" lIns="0" rIns="0" rtlCol="0" anchor="ctr" anchorCtr="0">
            <a:noAutofit/>
          </a:bodyPr>
          <a:lstStyle/>
          <a:p>
            <a:pPr algn="r"/>
            <a:fld id="{E69191C5-0CDC-DB4B-ACAB-57E8E7ED39E6}" type="slidenum">
              <a:rPr lang="en-US" sz="800" baseline="0" smtClean="0">
                <a:solidFill>
                  <a:schemeClr val="tx1"/>
                </a:solidFill>
              </a:rPr>
              <a:pPr algn="r"/>
              <a:t>‹#›</a:t>
            </a:fld>
            <a:endParaRPr lang="en-US" sz="800" baseline="0">
              <a:solidFill>
                <a:schemeClr val="tx1"/>
              </a:solidFill>
            </a:endParaRPr>
          </a:p>
        </p:txBody>
      </p:sp>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baseline="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chemeClr val="bg1"/>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tx1"/>
                </a:solidFill>
              </a:defRPr>
            </a:lvl1pPr>
          </a:lstStyle>
          <a:p>
            <a:endParaRPr lang="en-US"/>
          </a:p>
        </p:txBody>
      </p:sp>
      <p:sp>
        <p:nvSpPr>
          <p:cNvPr id="8" name="Text Placeholder 2">
            <a:extLst>
              <a:ext uri="{FF2B5EF4-FFF2-40B4-BE49-F238E27FC236}">
                <a16:creationId xmlns:a16="http://schemas.microsoft.com/office/drawing/2014/main" id="{E97BA3D8-9A9B-4540-AC3C-9166040012C8}"/>
              </a:ext>
            </a:extLst>
          </p:cNvPr>
          <p:cNvSpPr>
            <a:spLocks noGrp="1"/>
          </p:cNvSpPr>
          <p:nvPr>
            <p:ph idx="1"/>
          </p:nvPr>
        </p:nvSpPr>
        <p:spPr>
          <a:xfrm>
            <a:off x="457200" y="1280160"/>
            <a:ext cx="8229600" cy="5120640"/>
          </a:xfrm>
          <a:prstGeom prst="rect">
            <a:avLst/>
          </a:prstGeom>
          <a:noFill/>
        </p:spPr>
        <p:txBody>
          <a:bodyPr vert="horz" lIns="0" tIns="0" rIns="0" bIns="0" rtlCol="0">
            <a:noAutofit/>
          </a:bodyPr>
          <a:lstStyle>
            <a:lvl1pPr marL="173736" indent="-173736">
              <a:buFont typeface="Arial" panose="020B0604020202020204" pitchFamily="34" charset="0"/>
              <a:buChar char="•"/>
              <a:defRPr sz="2400" baseline="0">
                <a:solidFill>
                  <a:srgbClr val="000000"/>
                </a:solidFill>
                <a:latin typeface="Calibri" panose="020F0502020204030204" pitchFamily="34" charset="0"/>
              </a:defRPr>
            </a:lvl1pPr>
            <a:lvl2pPr marL="466344" indent="-292608">
              <a:buFont typeface="System Font Regular"/>
              <a:buChar char="–"/>
              <a:defRPr sz="2000" baseline="0">
                <a:solidFill>
                  <a:schemeClr val="tx1"/>
                </a:solidFill>
                <a:latin typeface="Calibri Light" panose="020F0302020204030204" pitchFamily="34" charset="0"/>
              </a:defRPr>
            </a:lvl2pPr>
            <a:lvl3pPr marL="612648" indent="-146304">
              <a:buFont typeface="System Font Regular"/>
              <a:buChar char="»"/>
              <a:defRPr sz="1600" baseline="0">
                <a:solidFill>
                  <a:schemeClr val="tx1"/>
                </a:solidFill>
                <a:latin typeface="Calibri Light" panose="020F0302020204030204" pitchFamily="34" charset="0"/>
              </a:defRPr>
            </a:lvl3pPr>
            <a:lvl4pPr marL="768096" indent="-173736">
              <a:buFont typeface="Arial" panose="020B0604020202020204" pitchFamily="34" charset="0"/>
              <a:buChar char="•"/>
              <a:defRPr sz="1600" baseline="0">
                <a:solidFill>
                  <a:schemeClr val="tx1"/>
                </a:solidFill>
                <a:latin typeface="Calibri Light" panose="020F0302020204030204" pitchFamily="34" charset="0"/>
              </a:defRPr>
            </a:lvl4pPr>
            <a:lvl5pPr marL="923544" indent="-182880">
              <a:buFont typeface="Arial" panose="020B0604020202020204" pitchFamily="34" charset="0"/>
              <a:buChar char="•"/>
              <a:defRPr sz="1600" baseline="0">
                <a:solidFill>
                  <a:schemeClr val="tx1"/>
                </a:solidFill>
                <a:latin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24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Title Only">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27CC78E-CAEF-4843-8DF2-5790AC5676B0}"/>
              </a:ext>
            </a:extLst>
          </p:cNvPr>
          <p:cNvSpPr txBox="1"/>
          <p:nvPr userDrawn="1"/>
        </p:nvSpPr>
        <p:spPr>
          <a:xfrm>
            <a:off x="8662773" y="6528816"/>
            <a:ext cx="312907" cy="287259"/>
          </a:xfrm>
          <a:prstGeom prst="rect">
            <a:avLst/>
          </a:prstGeom>
          <a:noFill/>
        </p:spPr>
        <p:txBody>
          <a:bodyPr wrap="square" lIns="0" rIns="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rgbClr val="000000"/>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spTree>
    <p:extLst>
      <p:ext uri="{BB962C8B-B14F-4D97-AF65-F5344CB8AC3E}">
        <p14:creationId xmlns:p14="http://schemas.microsoft.com/office/powerpoint/2010/main" val="2528024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A438C7-48F5-8D4A-8DBF-A08DB19EBE97}"/>
              </a:ext>
            </a:extLst>
          </p:cNvPr>
          <p:cNvPicPr>
            <a:picLocks noChangeAspect="1"/>
          </p:cNvPicPr>
          <p:nvPr userDrawn="1"/>
        </p:nvPicPr>
        <p:blipFill>
          <a:blip r:embed="rId13"/>
          <a:stretch>
            <a:fillRect/>
          </a:stretch>
        </p:blipFill>
        <p:spPr>
          <a:xfrm>
            <a:off x="0" y="0"/>
            <a:ext cx="9144000" cy="914400"/>
          </a:xfrm>
          <a:prstGeom prst="rect">
            <a:avLst/>
          </a:prstGeom>
        </p:spPr>
      </p:pic>
      <p:sp>
        <p:nvSpPr>
          <p:cNvPr id="8" name="TextBox 7"/>
          <p:cNvSpPr txBox="1"/>
          <p:nvPr/>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smtClean="0">
                <a:solidFill>
                  <a:schemeClr val="tx1"/>
                </a:solidFill>
              </a:rPr>
              <a:pPr algn="r"/>
              <a:t>‹#›</a:t>
            </a:fld>
            <a:endParaRPr lang="en-US" sz="800">
              <a:solidFill>
                <a:schemeClr val="tx1"/>
              </a:solidFill>
            </a:endParaRPr>
          </a:p>
        </p:txBody>
      </p:sp>
      <p:sp>
        <p:nvSpPr>
          <p:cNvPr id="11" name="Footer Placeholder 4">
            <a:extLst>
              <a:ext uri="{FF2B5EF4-FFF2-40B4-BE49-F238E27FC236}">
                <a16:creationId xmlns:a16="http://schemas.microsoft.com/office/drawing/2014/main" id="{3CCAA552-1C24-CD40-95BB-B50DECA39717}"/>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Tree>
    <p:extLst>
      <p:ext uri="{BB962C8B-B14F-4D97-AF65-F5344CB8AC3E}">
        <p14:creationId xmlns:p14="http://schemas.microsoft.com/office/powerpoint/2010/main" val="4208286262"/>
      </p:ext>
    </p:extLst>
  </p:cSld>
  <p:clrMap bg1="lt1" tx1="dk1" bg2="lt2" tx2="dk2" accent1="accent1" accent2="accent2" accent3="accent3" accent4="accent4" accent5="accent5" accent6="accent6" hlink="hlink" folHlink="folHlink"/>
  <p:sldLayoutIdLst>
    <p:sldLayoutId id="2147483672" r:id="rId1"/>
    <p:sldLayoutId id="2147483713" r:id="rId2"/>
    <p:sldLayoutId id="2147483714" r:id="rId3"/>
    <p:sldLayoutId id="2147483716" r:id="rId4"/>
    <p:sldLayoutId id="2147483717" r:id="rId5"/>
    <p:sldLayoutId id="2147483673" r:id="rId6"/>
    <p:sldLayoutId id="2147483720" r:id="rId7"/>
    <p:sldLayoutId id="2147483718" r:id="rId8"/>
    <p:sldLayoutId id="2147483719" r:id="rId9"/>
    <p:sldLayoutId id="2147483696" r:id="rId10"/>
    <p:sldLayoutId id="2147483669" r:id="rId11"/>
  </p:sldLayoutIdLst>
  <p:hf sldNum="0" hdr="0" ftr="0" dt="0"/>
  <p:txStyles>
    <p:titleStyle>
      <a:lvl1pPr algn="ctr" defTabSz="457189" rtl="0" eaLnBrk="1" latinLnBrk="0" hangingPunct="1">
        <a:spcBef>
          <a:spcPct val="0"/>
        </a:spcBef>
        <a:buNone/>
        <a:defRPr sz="2800" b="1" i="0" kern="1200" baseline="0">
          <a:solidFill>
            <a:srgbClr val="000000"/>
          </a:solidFill>
          <a:latin typeface="Calibri Light" panose="020F0302020204030204" pitchFamily="34" charset="0"/>
          <a:ea typeface="+mj-ea"/>
          <a:cs typeface="+mj-cs"/>
        </a:defRPr>
      </a:lvl1pPr>
    </p:titleStyle>
    <p:bodyStyle>
      <a:lvl1pPr marL="173034" indent="-173034" algn="l" defTabSz="457189" rtl="0" eaLnBrk="1" latinLnBrk="0" hangingPunct="1">
        <a:spcBef>
          <a:spcPts val="0"/>
        </a:spcBef>
        <a:buFont typeface="Arial"/>
        <a:buChar char="•"/>
        <a:defRPr sz="2200" kern="1200">
          <a:solidFill>
            <a:srgbClr val="000000"/>
          </a:solidFill>
          <a:latin typeface="+mn-lt"/>
          <a:ea typeface="+mn-ea"/>
          <a:cs typeface="+mn-cs"/>
        </a:defRPr>
      </a:lvl1pPr>
      <a:lvl2pPr marL="465655" indent="-292093" algn="l" defTabSz="457189" rtl="0" eaLnBrk="1" latinLnBrk="0" hangingPunct="1">
        <a:spcBef>
          <a:spcPts val="0"/>
        </a:spcBef>
        <a:buFont typeface="Arial" panose="020B0604020202020204" pitchFamily="34" charset="0"/>
        <a:buChar char="–"/>
        <a:tabLst/>
        <a:defRPr sz="2000" kern="1200" baseline="0">
          <a:solidFill>
            <a:srgbClr val="000000"/>
          </a:solidFill>
          <a:latin typeface="Calibri Light" panose="020F0302020204030204" pitchFamily="34" charset="0"/>
          <a:ea typeface="+mn-ea"/>
          <a:cs typeface="+mn-cs"/>
        </a:defRPr>
      </a:lvl2pPr>
      <a:lvl3pPr marL="613818" indent="-148163" algn="l" defTabSz="457189" rtl="0" eaLnBrk="1" latinLnBrk="0" hangingPunct="1">
        <a:spcBef>
          <a:spcPts val="0"/>
        </a:spcBef>
        <a:buFont typeface="Arial" panose="020B0604020202020204" pitchFamily="34" charset="0"/>
        <a:buChar char="»"/>
        <a:tabLst/>
        <a:defRPr sz="1600" kern="1200" baseline="0">
          <a:solidFill>
            <a:srgbClr val="000000"/>
          </a:solidFill>
          <a:latin typeface="Calibri Light" panose="020F0302020204030204" pitchFamily="34" charset="0"/>
          <a:ea typeface="+mn-ea"/>
          <a:cs typeface="+mn-cs"/>
        </a:defRPr>
      </a:lvl3pPr>
      <a:lvl4pPr marL="772565" indent="-169329"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4pPr>
      <a:lvl5pPr marL="920728" indent="-179913"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cgYLOJjPnFU"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cgYLOJjPnFU"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cgYLOJjPnFU"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CACD6F-CBFA-DF48-BBD1-9378B0E24C95}"/>
              </a:ext>
            </a:extLst>
          </p:cNvPr>
          <p:cNvSpPr>
            <a:spLocks noGrp="1"/>
          </p:cNvSpPr>
          <p:nvPr>
            <p:ph type="title"/>
          </p:nvPr>
        </p:nvSpPr>
        <p:spPr/>
        <p:txBody>
          <a:bodyPr/>
          <a:lstStyle/>
          <a:p>
            <a:r>
              <a:rPr lang="en-US">
                <a:latin typeface="Congenial Black"/>
                <a:ea typeface="Calibri Light"/>
                <a:cs typeface="Calibri Light"/>
              </a:rPr>
              <a:t>Using Data to Assist in Resource Planning</a:t>
            </a:r>
            <a:endParaRPr lang="en-US"/>
          </a:p>
        </p:txBody>
      </p:sp>
      <p:sp>
        <p:nvSpPr>
          <p:cNvPr id="5" name="Text Placeholder 4">
            <a:extLst>
              <a:ext uri="{FF2B5EF4-FFF2-40B4-BE49-F238E27FC236}">
                <a16:creationId xmlns:a16="http://schemas.microsoft.com/office/drawing/2014/main" id="{987B16C1-2193-5840-91E8-63F44AD7918D}"/>
              </a:ext>
            </a:extLst>
          </p:cNvPr>
          <p:cNvSpPr>
            <a:spLocks noGrp="1"/>
          </p:cNvSpPr>
          <p:nvPr>
            <p:ph type="body" idx="10"/>
          </p:nvPr>
        </p:nvSpPr>
        <p:spPr>
          <a:xfrm>
            <a:off x="548640" y="2858947"/>
            <a:ext cx="8046720" cy="311989"/>
          </a:xfrm>
        </p:spPr>
        <p:txBody>
          <a:bodyPr lIns="0" tIns="0" rIns="0" bIns="0" anchor="t"/>
          <a:lstStyle/>
          <a:p>
            <a:r>
              <a:rPr lang="en-US">
                <a:latin typeface="Congenial Black" panose="02000503040000020004" pitchFamily="2" charset="0"/>
              </a:rPr>
              <a:t>March 29, 2025</a:t>
            </a:r>
            <a:endParaRPr lang="en-US"/>
          </a:p>
        </p:txBody>
      </p:sp>
      <p:pic>
        <p:nvPicPr>
          <p:cNvPr id="6" name="Graphic 5" descr="Statistics outline">
            <a:extLst>
              <a:ext uri="{FF2B5EF4-FFF2-40B4-BE49-F238E27FC236}">
                <a16:creationId xmlns:a16="http://schemas.microsoft.com/office/drawing/2014/main" id="{B3A5B4EF-037D-DA41-A7D9-219C3ECA47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6185" y="3912248"/>
            <a:ext cx="914400" cy="914400"/>
          </a:xfrm>
          <a:prstGeom prst="rect">
            <a:avLst/>
          </a:prstGeom>
        </p:spPr>
      </p:pic>
      <p:pic>
        <p:nvPicPr>
          <p:cNvPr id="8" name="Graphic 7" descr="Bar chart with solid fill">
            <a:extLst>
              <a:ext uri="{FF2B5EF4-FFF2-40B4-BE49-F238E27FC236}">
                <a16:creationId xmlns:a16="http://schemas.microsoft.com/office/drawing/2014/main" id="{2A4BF1AC-C39C-54ED-3FD4-AA0824DAE6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3414" y="4278656"/>
            <a:ext cx="914400" cy="914400"/>
          </a:xfrm>
          <a:prstGeom prst="rect">
            <a:avLst/>
          </a:prstGeom>
        </p:spPr>
      </p:pic>
      <p:pic>
        <p:nvPicPr>
          <p:cNvPr id="10" name="Graphic 9" descr="Gantt Chart outline">
            <a:extLst>
              <a:ext uri="{FF2B5EF4-FFF2-40B4-BE49-F238E27FC236}">
                <a16:creationId xmlns:a16="http://schemas.microsoft.com/office/drawing/2014/main" id="{CB16011C-E36F-09CA-4066-01BEA0FEDE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8956" y="4645063"/>
            <a:ext cx="914400" cy="914400"/>
          </a:xfrm>
          <a:prstGeom prst="rect">
            <a:avLst/>
          </a:prstGeom>
        </p:spPr>
      </p:pic>
      <p:pic>
        <p:nvPicPr>
          <p:cNvPr id="12" name="Graphic 11" descr="Pie chart outline">
            <a:extLst>
              <a:ext uri="{FF2B5EF4-FFF2-40B4-BE49-F238E27FC236}">
                <a16:creationId xmlns:a16="http://schemas.microsoft.com/office/drawing/2014/main" id="{1B50F60C-CAD9-4972-55E8-79C2E25C12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20643" y="3545840"/>
            <a:ext cx="914400" cy="914400"/>
          </a:xfrm>
          <a:prstGeom prst="rect">
            <a:avLst/>
          </a:prstGeom>
        </p:spPr>
      </p:pic>
    </p:spTree>
    <p:extLst>
      <p:ext uri="{BB962C8B-B14F-4D97-AF65-F5344CB8AC3E}">
        <p14:creationId xmlns:p14="http://schemas.microsoft.com/office/powerpoint/2010/main" val="1882105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14AD29B5-1BC4-6ADB-4ABA-E776716277B7}"/>
              </a:ext>
            </a:extLst>
          </p:cNvPr>
          <p:cNvSpPr/>
          <p:nvPr/>
        </p:nvSpPr>
        <p:spPr>
          <a:xfrm>
            <a:off x="519213" y="1132484"/>
            <a:ext cx="8105573" cy="1104089"/>
          </a:xfrm>
          <a:prstGeom prst="round2DiagRect">
            <a:avLst>
              <a:gd name="adj1" fmla="val 26101"/>
              <a:gd name="adj2" fmla="val 0"/>
            </a:avLst>
          </a:prstGeom>
          <a:solidFill>
            <a:schemeClr val="accent1">
              <a:lumMod val="40000"/>
              <a:lumOff val="60000"/>
            </a:schemeClr>
          </a:solidFill>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marL="0" indent="0" algn="ctr">
              <a:buNone/>
            </a:pPr>
            <a:r>
              <a:rPr lang="en-US" sz="2600">
                <a:solidFill>
                  <a:schemeClr val="tx2"/>
                </a:solidFill>
                <a:effectLst>
                  <a:outerShdw blurRad="38100" dist="38100" dir="2700000" algn="tl">
                    <a:srgbClr val="000000">
                      <a:alpha val="43137"/>
                    </a:srgbClr>
                  </a:outerShdw>
                </a:effectLst>
                <a:ea typeface="Calibri"/>
                <a:cs typeface="Times New Roman"/>
              </a:rPr>
              <a:t>How can we use our work management data to understand and improve our productivity? </a:t>
            </a:r>
            <a:endParaRPr lang="en-US" sz="2600">
              <a:solidFill>
                <a:schemeClr val="tx2"/>
              </a:solidFill>
              <a:effectLst>
                <a:outerShdw blurRad="38100" dist="38100" dir="2700000" algn="tl">
                  <a:srgbClr val="000000">
                    <a:alpha val="43137"/>
                  </a:srgbClr>
                </a:outerShdw>
              </a:effectLst>
              <a:ea typeface="Calibri" panose="020F0502020204030204"/>
              <a:cs typeface="Calibri" panose="020F0502020204030204"/>
            </a:endParaRPr>
          </a:p>
        </p:txBody>
      </p:sp>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ea typeface="Calibri"/>
                <a:cs typeface="Calibri"/>
              </a:rPr>
              <a:t>Data Analytics Prompt</a:t>
            </a:r>
          </a:p>
        </p:txBody>
      </p:sp>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a:xfrm>
            <a:off x="1760673" y="2629611"/>
            <a:ext cx="6810223" cy="3521106"/>
          </a:xfrm>
        </p:spPr>
        <p:txBody>
          <a:bodyPr vert="horz" lIns="0" tIns="0" rIns="0" bIns="0" rtlCol="0" anchor="t">
            <a:noAutofit/>
          </a:bodyPr>
          <a:lstStyle/>
          <a:p>
            <a:pPr marL="0" indent="0">
              <a:spcAft>
                <a:spcPts val="800"/>
              </a:spcAft>
              <a:buNone/>
            </a:pPr>
            <a:r>
              <a:rPr lang="en-US" sz="2000">
                <a:ea typeface="Calibri"/>
                <a:cs typeface="Times New Roman"/>
              </a:rPr>
              <a:t>Provide a visualization / dashboard showing  data to assist resource planning for Telecom leadership, specifically in the Change Management arena. Feel free to show metrics by work type / employee / department / month and annualized. </a:t>
            </a:r>
            <a:endParaRPr lang="en-US"/>
          </a:p>
          <a:p>
            <a:pPr marL="0" indent="0">
              <a:spcAft>
                <a:spcPts val="800"/>
              </a:spcAft>
              <a:buNone/>
            </a:pPr>
            <a:r>
              <a:rPr lang="en-US" sz="2000">
                <a:ea typeface="Calibri"/>
                <a:cs typeface="Times New Roman"/>
              </a:rPr>
              <a:t>Allow for visibility of current metrics and trends over time.</a:t>
            </a:r>
          </a:p>
          <a:p>
            <a:pPr marL="0" indent="0">
              <a:spcAft>
                <a:spcPts val="800"/>
              </a:spcAft>
              <a:buNone/>
            </a:pPr>
            <a:r>
              <a:rPr lang="en-US" sz="2000">
                <a:ea typeface="Calibri"/>
                <a:cs typeface="Times New Roman"/>
              </a:rPr>
              <a:t>Include details on the process and/or automated method for loading data into the visualization / dashboard from data sources using inputs from our organization and output to a visualization tool such as Power BI (standard for our company), Tableau, or introduction to a tool you think would be useful for our organization.</a:t>
            </a:r>
            <a:endParaRPr lang="en-US" sz="2000"/>
          </a:p>
        </p:txBody>
      </p:sp>
      <p:pic>
        <p:nvPicPr>
          <p:cNvPr id="6" name="Graphic 5" descr="Presentation with pie chart with solid fill">
            <a:extLst>
              <a:ext uri="{FF2B5EF4-FFF2-40B4-BE49-F238E27FC236}">
                <a16:creationId xmlns:a16="http://schemas.microsoft.com/office/drawing/2014/main" id="{C02BA05C-AFF6-64BE-7E7E-39C56A85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166" y="2633476"/>
            <a:ext cx="604866" cy="604866"/>
          </a:xfrm>
          <a:prstGeom prst="rect">
            <a:avLst/>
          </a:prstGeom>
        </p:spPr>
      </p:pic>
      <p:pic>
        <p:nvPicPr>
          <p:cNvPr id="8" name="Graphic 7" descr="Upward trend with solid fill">
            <a:extLst>
              <a:ext uri="{FF2B5EF4-FFF2-40B4-BE49-F238E27FC236}">
                <a16:creationId xmlns:a16="http://schemas.microsoft.com/office/drawing/2014/main" id="{DC72D181-B888-89F9-8E5D-7A9978F569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2166" y="3588779"/>
            <a:ext cx="604866" cy="604866"/>
          </a:xfrm>
          <a:prstGeom prst="rect">
            <a:avLst/>
          </a:prstGeom>
        </p:spPr>
      </p:pic>
      <p:pic>
        <p:nvPicPr>
          <p:cNvPr id="9" name="Graphic 8" descr="Circles with arrows with solid fill">
            <a:extLst>
              <a:ext uri="{FF2B5EF4-FFF2-40B4-BE49-F238E27FC236}">
                <a16:creationId xmlns:a16="http://schemas.microsoft.com/office/drawing/2014/main" id="{66C64AA9-1F7F-0D69-92D6-35A089364C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152166" y="4384302"/>
            <a:ext cx="604866" cy="604866"/>
          </a:xfrm>
          <a:prstGeom prst="rect">
            <a:avLst/>
          </a:prstGeom>
        </p:spPr>
      </p:pic>
    </p:spTree>
    <p:extLst>
      <p:ext uri="{BB962C8B-B14F-4D97-AF65-F5344CB8AC3E}">
        <p14:creationId xmlns:p14="http://schemas.microsoft.com/office/powerpoint/2010/main" val="1267327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ea typeface="Calibri"/>
                <a:cs typeface="Calibri"/>
              </a:rPr>
              <a:t>Provided Materials</a:t>
            </a:r>
            <a:endParaRPr lang="en-US">
              <a:latin typeface="+mj-lt"/>
              <a:ea typeface="Calibri"/>
            </a:endParaRPr>
          </a:p>
        </p:txBody>
      </p:sp>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a:xfrm>
            <a:off x="776377" y="1936954"/>
            <a:ext cx="5767414" cy="4463845"/>
          </a:xfrm>
        </p:spPr>
        <p:txBody>
          <a:bodyPr vert="horz" lIns="0" tIns="0" rIns="0" bIns="0" rtlCol="0" anchor="t">
            <a:noAutofit/>
          </a:bodyPr>
          <a:lstStyle/>
          <a:p>
            <a:pPr marL="172720" indent="-172720">
              <a:spcAft>
                <a:spcPts val="600"/>
              </a:spcAft>
            </a:pPr>
            <a:r>
              <a:rPr lang="en-US" sz="2000" dirty="0">
                <a:ea typeface="Calibri"/>
                <a:cs typeface="Calibri"/>
              </a:rPr>
              <a:t>Southern Company – UA Innovate 2025 Prompt.pptx (MS PowerPoint presentation)</a:t>
            </a:r>
            <a:endParaRPr lang="en-US" dirty="0"/>
          </a:p>
          <a:p>
            <a:pPr marL="172720" indent="-172720">
              <a:spcAft>
                <a:spcPts val="600"/>
              </a:spcAft>
            </a:pPr>
            <a:r>
              <a:rPr lang="en-US" sz="2000" dirty="0">
                <a:ea typeface="Calibri"/>
                <a:cs typeface="Calibri"/>
              </a:rPr>
              <a:t>Southern Company – UA Innovate 2025 – Data File.xlsx (</a:t>
            </a:r>
            <a:r>
              <a:rPr lang="en-US" sz="2000">
                <a:ea typeface="Calibri"/>
                <a:cs typeface="Calibri"/>
              </a:rPr>
              <a:t>MS Excel file)</a:t>
            </a:r>
            <a:endParaRPr lang="en-US" sz="2000" dirty="0">
              <a:ea typeface="Calibri"/>
              <a:cs typeface="Calibri"/>
            </a:endParaRPr>
          </a:p>
          <a:p>
            <a:pPr marL="465328" lvl="1" indent="-172720">
              <a:spcAft>
                <a:spcPts val="600"/>
              </a:spcAft>
            </a:pPr>
            <a:r>
              <a:rPr lang="en-US" dirty="0">
                <a:latin typeface="+mn-lt"/>
                <a:ea typeface="Calibri" panose="020F0502020204030204" pitchFamily="34" charset="0"/>
                <a:cs typeface="Calibri" panose="020F0502020204030204" pitchFamily="34" charset="0"/>
              </a:rPr>
              <a:t>One worksheet (tab) containing raw data from our work management tool</a:t>
            </a:r>
          </a:p>
          <a:p>
            <a:pPr marL="465328" lvl="1" indent="-172720">
              <a:spcAft>
                <a:spcPts val="600"/>
              </a:spcAft>
            </a:pPr>
            <a:r>
              <a:rPr lang="en-US" dirty="0">
                <a:latin typeface="+mn-lt"/>
                <a:ea typeface="Calibri" panose="020F0502020204030204" pitchFamily="34" charset="0"/>
                <a:cs typeface="Calibri" panose="020F0502020204030204" pitchFamily="34" charset="0"/>
              </a:rPr>
              <a:t>One worksheet (tab) containing the Glossary of terms used within the raw data</a:t>
            </a:r>
          </a:p>
          <a:p>
            <a:pPr marL="0" indent="0">
              <a:spcAft>
                <a:spcPts val="600"/>
              </a:spcAft>
              <a:buNone/>
            </a:pPr>
            <a:endParaRPr lang="en-US" sz="2000" dirty="0">
              <a:highlight>
                <a:srgbClr val="FFFF00"/>
              </a:highlight>
              <a:ea typeface="Calibri" panose="020F0502020204030204" pitchFamily="34" charset="0"/>
              <a:cs typeface="Calibri"/>
            </a:endParaRPr>
          </a:p>
        </p:txBody>
      </p:sp>
      <p:pic>
        <p:nvPicPr>
          <p:cNvPr id="5" name="Graphic 4" descr="Open folder with solid fill">
            <a:extLst>
              <a:ext uri="{FF2B5EF4-FFF2-40B4-BE49-F238E27FC236}">
                <a16:creationId xmlns:a16="http://schemas.microsoft.com/office/drawing/2014/main" id="{2AEABBE7-6A62-B680-1B0E-EFAA5AC807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0886" y="2295891"/>
            <a:ext cx="2322347" cy="2018489"/>
          </a:xfrm>
          <a:prstGeom prst="rect">
            <a:avLst/>
          </a:prstGeom>
        </p:spPr>
      </p:pic>
    </p:spTree>
    <p:extLst>
      <p:ext uri="{BB962C8B-B14F-4D97-AF65-F5344CB8AC3E}">
        <p14:creationId xmlns:p14="http://schemas.microsoft.com/office/powerpoint/2010/main" val="1920239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ea typeface="Calibri"/>
                <a:cs typeface="Calibri"/>
              </a:rPr>
              <a:t>Assumptions &amp; Considerations</a:t>
            </a:r>
          </a:p>
        </p:txBody>
      </p:sp>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p:txBody>
          <a:bodyPr vert="horz" lIns="0" tIns="0" rIns="0" bIns="0" rtlCol="0" anchor="t">
            <a:noAutofit/>
          </a:bodyPr>
          <a:lstStyle/>
          <a:p>
            <a:pPr marL="174625" indent="-172720">
              <a:spcAft>
                <a:spcPts val="600"/>
              </a:spcAft>
            </a:pPr>
            <a:r>
              <a:rPr lang="en-US" sz="2200">
                <a:ea typeface="Calibri"/>
                <a:cs typeface="Calibri"/>
              </a:rPr>
              <a:t>The </a:t>
            </a:r>
            <a:r>
              <a:rPr lang="en-US" sz="2200">
                <a:effectLst>
                  <a:outerShdw blurRad="38100" dist="38100" dir="2700000" algn="tl">
                    <a:srgbClr val="000000">
                      <a:alpha val="43137"/>
                    </a:srgbClr>
                  </a:outerShdw>
                </a:effectLst>
                <a:ea typeface="Calibri"/>
                <a:cs typeface="Calibri"/>
              </a:rPr>
              <a:t>work management tool metrics are dependent on manual closeout by the employee</a:t>
            </a:r>
            <a:endParaRPr lang="en-US" sz="2200"/>
          </a:p>
          <a:p>
            <a:pPr marL="457200" lvl="1" indent="-172720">
              <a:spcAft>
                <a:spcPts val="600"/>
              </a:spcAft>
              <a:buFont typeface="Courier New" panose="020B0604020202020204" pitchFamily="34" charset="0"/>
              <a:buChar char="o"/>
            </a:pPr>
            <a:r>
              <a:rPr lang="en-US">
                <a:solidFill>
                  <a:schemeClr val="tx1">
                    <a:lumMod val="65000"/>
                    <a:lumOff val="35000"/>
                  </a:schemeClr>
                </a:solidFill>
                <a:latin typeface="+mn-lt"/>
                <a:ea typeface="Calibri"/>
                <a:cs typeface="Calibri"/>
              </a:rPr>
              <a:t> Work may take less time but the employee did not close out the case in a timely manner</a:t>
            </a:r>
            <a:endParaRPr lang="en-US" sz="2200">
              <a:solidFill>
                <a:schemeClr val="tx1">
                  <a:lumMod val="65000"/>
                  <a:lumOff val="35000"/>
                </a:schemeClr>
              </a:solidFill>
              <a:latin typeface="+mn-lt"/>
              <a:ea typeface="Calibri"/>
              <a:cs typeface="Calibri"/>
            </a:endParaRPr>
          </a:p>
          <a:p>
            <a:pPr marL="0" indent="-173355"/>
            <a:endParaRPr lang="en-US">
              <a:latin typeface="Calibri" panose="020F0502020204030204" pitchFamily="34" charset="0"/>
              <a:ea typeface="Calibri" panose="020F0502020204030204" pitchFamily="34" charset="0"/>
              <a:cs typeface="Calibri"/>
            </a:endParaRPr>
          </a:p>
          <a:p>
            <a:pPr marL="0" indent="-173355"/>
            <a:endParaRPr lang="en-US">
              <a:highlight>
                <a:srgbClr val="FFFF00"/>
              </a:highlight>
              <a:latin typeface="Calibri" panose="020F0502020204030204" pitchFamily="34" charset="0"/>
              <a:ea typeface="Calibri" panose="020F0502020204030204" pitchFamily="34" charset="0"/>
              <a:cs typeface="Calibri"/>
            </a:endParaRPr>
          </a:p>
        </p:txBody>
      </p:sp>
    </p:spTree>
    <p:extLst>
      <p:ext uri="{BB962C8B-B14F-4D97-AF65-F5344CB8AC3E}">
        <p14:creationId xmlns:p14="http://schemas.microsoft.com/office/powerpoint/2010/main" val="1700031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ea typeface="Calibri"/>
                <a:cs typeface="Calibri"/>
              </a:rPr>
              <a:t>Assumptions &amp; Considerations</a:t>
            </a:r>
          </a:p>
        </p:txBody>
      </p:sp>
      <p:sp>
        <p:nvSpPr>
          <p:cNvPr id="4" name="TextBox 3">
            <a:extLst>
              <a:ext uri="{FF2B5EF4-FFF2-40B4-BE49-F238E27FC236}">
                <a16:creationId xmlns:a16="http://schemas.microsoft.com/office/drawing/2014/main" id="{EE9F4493-D7D2-D4CC-4DDA-6673B064D118}"/>
              </a:ext>
            </a:extLst>
          </p:cNvPr>
          <p:cNvSpPr txBox="1"/>
          <p:nvPr/>
        </p:nvSpPr>
        <p:spPr>
          <a:xfrm>
            <a:off x="586772" y="1124301"/>
            <a:ext cx="763043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Consider if there are data points that would be helpful but aren't already being captured within the provided materials</a:t>
            </a:r>
          </a:p>
          <a:p>
            <a:pPr marL="342900" indent="-342900">
              <a:buFont typeface="Calibri"/>
              <a:buChar char="-"/>
            </a:pPr>
            <a:r>
              <a:rPr lang="en-US">
                <a:solidFill>
                  <a:schemeClr val="tx1">
                    <a:lumMod val="65000"/>
                    <a:lumOff val="35000"/>
                  </a:schemeClr>
                </a:solidFill>
              </a:rPr>
              <a:t>Use pseudo data if needed to visualize the value of including additional data points</a:t>
            </a:r>
          </a:p>
          <a:p>
            <a:r>
              <a:rPr lang="en-US" b="1"/>
              <a:t>Do not assume</a:t>
            </a:r>
            <a:r>
              <a:rPr lang="en-US"/>
              <a:t> little to no difference between actual vs scheduled times:</a:t>
            </a:r>
            <a:endParaRPr lang="en-US">
              <a:solidFill>
                <a:srgbClr val="000000"/>
              </a:solidFill>
            </a:endParaRPr>
          </a:p>
          <a:p>
            <a:pPr marL="342900" indent="-342900">
              <a:buFont typeface="Calibri"/>
              <a:buChar char="-"/>
            </a:pPr>
            <a:r>
              <a:rPr lang="en-US">
                <a:solidFill>
                  <a:schemeClr val="tx1">
                    <a:lumMod val="65000"/>
                    <a:lumOff val="35000"/>
                  </a:schemeClr>
                </a:solidFill>
              </a:rPr>
              <a:t>Many submitters schedule work to occur much longer than it takes as a buffer in case something goes wrong</a:t>
            </a:r>
          </a:p>
          <a:p>
            <a:r>
              <a:rPr lang="en-US"/>
              <a:t>CRQ's sometimes are not closed by the submitter themselves.</a:t>
            </a:r>
          </a:p>
          <a:p>
            <a:pPr marL="342900" indent="-342900">
              <a:buFont typeface="Calibri"/>
              <a:buChar char="-"/>
            </a:pPr>
            <a:r>
              <a:rPr lang="en-US">
                <a:solidFill>
                  <a:schemeClr val="tx1">
                    <a:lumMod val="65000"/>
                    <a:lumOff val="35000"/>
                  </a:schemeClr>
                </a:solidFill>
              </a:rPr>
              <a:t>Submitters may ask the IOC or Change Management team</a:t>
            </a:r>
          </a:p>
        </p:txBody>
      </p:sp>
    </p:spTree>
    <p:extLst>
      <p:ext uri="{BB962C8B-B14F-4D97-AF65-F5344CB8AC3E}">
        <p14:creationId xmlns:p14="http://schemas.microsoft.com/office/powerpoint/2010/main" val="388867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Diagonal Corners Rounded 24">
            <a:extLst>
              <a:ext uri="{FF2B5EF4-FFF2-40B4-BE49-F238E27FC236}">
                <a16:creationId xmlns:a16="http://schemas.microsoft.com/office/drawing/2014/main" id="{18ECAD02-6058-7F58-502B-9070D57F09CA}"/>
              </a:ext>
            </a:extLst>
          </p:cNvPr>
          <p:cNvSpPr/>
          <p:nvPr/>
        </p:nvSpPr>
        <p:spPr>
          <a:xfrm>
            <a:off x="581227" y="2669968"/>
            <a:ext cx="8105573" cy="3075692"/>
          </a:xfrm>
          <a:prstGeom prst="round2DiagRect">
            <a:avLst>
              <a:gd name="adj1" fmla="val 26101"/>
              <a:gd name="adj2" fmla="val 0"/>
            </a:avLst>
          </a:prstGeom>
          <a:solidFill>
            <a:schemeClr val="accent1"/>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endParaRPr lang="en-US" sz="1800">
              <a:ea typeface="Calibri"/>
              <a:cs typeface="Calibri"/>
            </a:endParaRPr>
          </a:p>
        </p:txBody>
      </p:sp>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rPr>
              <a:t>Judging: What Does Success Look Like?</a:t>
            </a:r>
          </a:p>
        </p:txBody>
      </p:sp>
      <p:sp>
        <p:nvSpPr>
          <p:cNvPr id="7" name="Content Placeholder 6">
            <a:extLst>
              <a:ext uri="{FF2B5EF4-FFF2-40B4-BE49-F238E27FC236}">
                <a16:creationId xmlns:a16="http://schemas.microsoft.com/office/drawing/2014/main" id="{B97F1146-51E8-D072-DDFE-DE737C71EB73}"/>
              </a:ext>
            </a:extLst>
          </p:cNvPr>
          <p:cNvSpPr>
            <a:spLocks noGrp="1"/>
          </p:cNvSpPr>
          <p:nvPr>
            <p:ph idx="1"/>
          </p:nvPr>
        </p:nvSpPr>
        <p:spPr>
          <a:xfrm>
            <a:off x="581226" y="1431984"/>
            <a:ext cx="8284868" cy="5103285"/>
          </a:xfrm>
        </p:spPr>
        <p:txBody>
          <a:bodyPr vert="horz" lIns="0" tIns="0" rIns="0" bIns="0" rtlCol="0" anchor="t">
            <a:noAutofit/>
          </a:bodyPr>
          <a:lstStyle/>
          <a:p>
            <a:pPr marL="0" indent="0">
              <a:buNone/>
            </a:pPr>
            <a:r>
              <a:rPr lang="en-US">
                <a:ea typeface="Calibri"/>
                <a:cs typeface="Calibri"/>
              </a:rPr>
              <a:t>Submissions will be judged on the following categories: </a:t>
            </a:r>
          </a:p>
          <a:p>
            <a:pPr marL="173355" indent="-173355"/>
            <a:endParaRPr lang="en-US">
              <a:ea typeface="Calibri"/>
              <a:cs typeface="Calibri"/>
            </a:endParaRPr>
          </a:p>
          <a:p>
            <a:pPr marL="173355" indent="-173355"/>
            <a:endParaRPr lang="en-US">
              <a:ea typeface="Calibri"/>
              <a:cs typeface="Calibri"/>
            </a:endParaRPr>
          </a:p>
        </p:txBody>
      </p:sp>
      <p:sp>
        <p:nvSpPr>
          <p:cNvPr id="17" name="Rectangle: Diagonal Corners Rounded 16">
            <a:extLst>
              <a:ext uri="{FF2B5EF4-FFF2-40B4-BE49-F238E27FC236}">
                <a16:creationId xmlns:a16="http://schemas.microsoft.com/office/drawing/2014/main" id="{B8AE421C-3432-21B4-BD17-437D0E0C35C2}"/>
              </a:ext>
            </a:extLst>
          </p:cNvPr>
          <p:cNvSpPr/>
          <p:nvPr/>
        </p:nvSpPr>
        <p:spPr>
          <a:xfrm>
            <a:off x="3904842" y="3089786"/>
            <a:ext cx="206226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800">
                <a:effectLst>
                  <a:outerShdw blurRad="38100" dist="38100" dir="2700000" algn="tl">
                    <a:srgbClr val="000000">
                      <a:alpha val="43137"/>
                    </a:srgbClr>
                  </a:outerShdw>
                </a:effectLst>
                <a:ea typeface="Calibri"/>
                <a:cs typeface="Calibri"/>
              </a:rPr>
              <a:t>Visualization, Design &amp; Organization</a:t>
            </a:r>
          </a:p>
        </p:txBody>
      </p:sp>
      <p:sp>
        <p:nvSpPr>
          <p:cNvPr id="18" name="Rectangle: Diagonal Corners Rounded 17">
            <a:extLst>
              <a:ext uri="{FF2B5EF4-FFF2-40B4-BE49-F238E27FC236}">
                <a16:creationId xmlns:a16="http://schemas.microsoft.com/office/drawing/2014/main" id="{E8EF0A42-58B9-679D-9D59-4A2BBA037F0D}"/>
              </a:ext>
            </a:extLst>
          </p:cNvPr>
          <p:cNvSpPr/>
          <p:nvPr/>
        </p:nvSpPr>
        <p:spPr>
          <a:xfrm>
            <a:off x="6169363" y="3048930"/>
            <a:ext cx="206226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lgn="ctr"/>
            <a:r>
              <a:rPr lang="en-US" sz="1800">
                <a:effectLst>
                  <a:outerShdw blurRad="38100" dist="38100" dir="2700000" algn="tl">
                    <a:srgbClr val="000000">
                      <a:alpha val="43137"/>
                    </a:srgbClr>
                  </a:outerShdw>
                </a:effectLst>
                <a:ea typeface="Calibri"/>
                <a:cs typeface="Calibri"/>
              </a:rPr>
              <a:t>Automation</a:t>
            </a:r>
          </a:p>
        </p:txBody>
      </p:sp>
      <p:sp>
        <p:nvSpPr>
          <p:cNvPr id="19" name="Rectangle: Diagonal Corners Rounded 18">
            <a:extLst>
              <a:ext uri="{FF2B5EF4-FFF2-40B4-BE49-F238E27FC236}">
                <a16:creationId xmlns:a16="http://schemas.microsoft.com/office/drawing/2014/main" id="{65DC9240-8BA2-120A-EF8D-E2C254C68732}"/>
              </a:ext>
            </a:extLst>
          </p:cNvPr>
          <p:cNvSpPr/>
          <p:nvPr/>
        </p:nvSpPr>
        <p:spPr>
          <a:xfrm>
            <a:off x="5630692" y="4291916"/>
            <a:ext cx="206226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lgn="ctr"/>
            <a:r>
              <a:rPr lang="en-US" sz="1800">
                <a:ea typeface="Calibri"/>
                <a:cs typeface="Calibri"/>
              </a:rPr>
              <a:t>Business Value</a:t>
            </a:r>
          </a:p>
        </p:txBody>
      </p:sp>
      <p:sp>
        <p:nvSpPr>
          <p:cNvPr id="22" name="Rectangle: Diagonal Corners Rounded 21">
            <a:extLst>
              <a:ext uri="{FF2B5EF4-FFF2-40B4-BE49-F238E27FC236}">
                <a16:creationId xmlns:a16="http://schemas.microsoft.com/office/drawing/2014/main" id="{BF108F95-65D4-A6E1-0E58-3BD00AAE7CFC}"/>
              </a:ext>
            </a:extLst>
          </p:cNvPr>
          <p:cNvSpPr/>
          <p:nvPr/>
        </p:nvSpPr>
        <p:spPr>
          <a:xfrm>
            <a:off x="3351177" y="4312001"/>
            <a:ext cx="206226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lgn="ctr"/>
            <a:r>
              <a:rPr lang="en-US" sz="1800">
                <a:ea typeface="Calibri"/>
                <a:cs typeface="Calibri"/>
              </a:rPr>
              <a:t>Functionality / Useability</a:t>
            </a:r>
          </a:p>
        </p:txBody>
      </p:sp>
      <p:sp>
        <p:nvSpPr>
          <p:cNvPr id="23" name="Rectangle: Diagonal Corners Rounded 22">
            <a:extLst>
              <a:ext uri="{FF2B5EF4-FFF2-40B4-BE49-F238E27FC236}">
                <a16:creationId xmlns:a16="http://schemas.microsoft.com/office/drawing/2014/main" id="{D22FC695-B3FE-CF5D-26CE-C825CE6AC8DF}"/>
              </a:ext>
            </a:extLst>
          </p:cNvPr>
          <p:cNvSpPr/>
          <p:nvPr/>
        </p:nvSpPr>
        <p:spPr>
          <a:xfrm>
            <a:off x="1081390" y="4312001"/>
            <a:ext cx="206226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lgn="ctr"/>
            <a:r>
              <a:rPr lang="en-US" sz="1800">
                <a:ea typeface="Calibri"/>
                <a:cs typeface="Calibri"/>
              </a:rPr>
              <a:t>Data Accuracy</a:t>
            </a:r>
          </a:p>
        </p:txBody>
      </p:sp>
      <p:sp>
        <p:nvSpPr>
          <p:cNvPr id="24" name="Rectangle: Diagonal Corners Rounded 23">
            <a:extLst>
              <a:ext uri="{FF2B5EF4-FFF2-40B4-BE49-F238E27FC236}">
                <a16:creationId xmlns:a16="http://schemas.microsoft.com/office/drawing/2014/main" id="{59FB4503-E6F7-E1AC-ABFC-1D67D017E7FF}"/>
              </a:ext>
            </a:extLst>
          </p:cNvPr>
          <p:cNvSpPr/>
          <p:nvPr/>
        </p:nvSpPr>
        <p:spPr>
          <a:xfrm>
            <a:off x="1532105" y="3127172"/>
            <a:ext cx="2162784" cy="1031132"/>
          </a:xfrm>
          <a:prstGeom prst="round2DiagRect">
            <a:avLst>
              <a:gd name="adj1" fmla="val 26101"/>
              <a:gd name="adj2" fmla="val 0"/>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173355" indent="-173355" algn="ctr"/>
            <a:r>
              <a:rPr lang="en-US" sz="1800">
                <a:ea typeface="Calibri"/>
                <a:cs typeface="Calibri"/>
              </a:rPr>
              <a:t>Technical Writing &amp; Documentation</a:t>
            </a:r>
          </a:p>
        </p:txBody>
      </p:sp>
    </p:spTree>
    <p:extLst>
      <p:ext uri="{BB962C8B-B14F-4D97-AF65-F5344CB8AC3E}">
        <p14:creationId xmlns:p14="http://schemas.microsoft.com/office/powerpoint/2010/main" val="3934662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3"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rPr>
              <a:t>Housekeeping</a:t>
            </a:r>
          </a:p>
        </p:txBody>
      </p:sp>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a:xfrm>
            <a:off x="724618" y="1423358"/>
            <a:ext cx="7660257" cy="4977442"/>
          </a:xfrm>
        </p:spPr>
        <p:txBody>
          <a:bodyPr vert="horz" lIns="0" tIns="0" rIns="0" bIns="0" rtlCol="0" anchor="t">
            <a:noAutofit/>
          </a:bodyPr>
          <a:lstStyle/>
          <a:p>
            <a:pPr marL="0" indent="0">
              <a:buNone/>
            </a:pPr>
            <a:r>
              <a:rPr lang="en-US">
                <a:effectLst/>
                <a:ea typeface="Calibri"/>
                <a:cs typeface="Calibri"/>
              </a:rPr>
              <a:t>Office Hours</a:t>
            </a:r>
            <a:r>
              <a:rPr lang="en-US">
                <a:ea typeface="Calibri"/>
                <a:cs typeface="Calibri"/>
              </a:rPr>
              <a:t>: </a:t>
            </a:r>
            <a:r>
              <a:rPr lang="en-US">
                <a:solidFill>
                  <a:schemeClr val="tx1">
                    <a:lumMod val="65000"/>
                    <a:lumOff val="35000"/>
                  </a:schemeClr>
                </a:solidFill>
                <a:ea typeface="Calibri"/>
                <a:cs typeface="Calibri"/>
              </a:rPr>
              <a:t>Saturday, March 29th, 7:00 – 9:00PM CST</a:t>
            </a:r>
            <a:endParaRPr lang="en-US">
              <a:solidFill>
                <a:schemeClr val="tx1">
                  <a:lumMod val="65000"/>
                  <a:lumOff val="35000"/>
                </a:schemeClr>
              </a:solidFill>
              <a:effectLst/>
              <a:ea typeface="Calibri"/>
              <a:cs typeface="Calibri"/>
            </a:endParaRPr>
          </a:p>
        </p:txBody>
      </p:sp>
      <p:pic>
        <p:nvPicPr>
          <p:cNvPr id="5" name="Picture 4" descr="Half face clock on a wall">
            <a:extLst>
              <a:ext uri="{FF2B5EF4-FFF2-40B4-BE49-F238E27FC236}">
                <a16:creationId xmlns:a16="http://schemas.microsoft.com/office/drawing/2014/main" id="{2EE2DA07-5875-D064-B67E-9FADB60DD76C}"/>
              </a:ext>
            </a:extLst>
          </p:cNvPr>
          <p:cNvPicPr>
            <a:picLocks noChangeAspect="1"/>
          </p:cNvPicPr>
          <p:nvPr/>
        </p:nvPicPr>
        <p:blipFill>
          <a:blip r:embed="rId2"/>
          <a:stretch>
            <a:fillRect/>
          </a:stretch>
        </p:blipFill>
        <p:spPr>
          <a:xfrm>
            <a:off x="1633510" y="2315593"/>
            <a:ext cx="4957253" cy="3567357"/>
          </a:xfrm>
          <a:prstGeom prst="rect">
            <a:avLst/>
          </a:prstGeom>
        </p:spPr>
      </p:pic>
    </p:spTree>
    <p:extLst>
      <p:ext uri="{BB962C8B-B14F-4D97-AF65-F5344CB8AC3E}">
        <p14:creationId xmlns:p14="http://schemas.microsoft.com/office/powerpoint/2010/main" val="61924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mj-lt"/>
                <a:ea typeface="Calibri"/>
                <a:cs typeface="Calibri"/>
              </a:rPr>
              <a:t>Q &amp; A</a:t>
            </a:r>
          </a:p>
        </p:txBody>
      </p:sp>
      <p:pic>
        <p:nvPicPr>
          <p:cNvPr id="4" name="Content Placeholder 3" descr="Thought outline">
            <a:extLst>
              <a:ext uri="{FF2B5EF4-FFF2-40B4-BE49-F238E27FC236}">
                <a16:creationId xmlns:a16="http://schemas.microsoft.com/office/drawing/2014/main" id="{2ACB972F-706C-0D9F-0EBE-361A955483D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998907" y="1855907"/>
            <a:ext cx="3146186" cy="3146186"/>
          </a:xfrm>
        </p:spPr>
      </p:pic>
    </p:spTree>
    <p:extLst>
      <p:ext uri="{BB962C8B-B14F-4D97-AF65-F5344CB8AC3E}">
        <p14:creationId xmlns:p14="http://schemas.microsoft.com/office/powerpoint/2010/main" val="145060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388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732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Congenial Black" panose="02000503040000020004" pitchFamily="2" charset="0"/>
              </a:rPr>
              <a:t>Our Team</a:t>
            </a:r>
          </a:p>
        </p:txBody>
      </p:sp>
      <p:graphicFrame>
        <p:nvGraphicFramePr>
          <p:cNvPr id="4" name="Content Placeholder 3">
            <a:extLst>
              <a:ext uri="{FF2B5EF4-FFF2-40B4-BE49-F238E27FC236}">
                <a16:creationId xmlns:a16="http://schemas.microsoft.com/office/drawing/2014/main" id="{AE603541-613B-954A-88B5-5E3BD6CA5AB1}"/>
              </a:ext>
            </a:extLst>
          </p:cNvPr>
          <p:cNvGraphicFramePr>
            <a:graphicFrameLocks noGrp="1"/>
          </p:cNvGraphicFramePr>
          <p:nvPr>
            <p:ph idx="1"/>
            <p:extLst>
              <p:ext uri="{D42A27DB-BD31-4B8C-83A1-F6EECF244321}">
                <p14:modId xmlns:p14="http://schemas.microsoft.com/office/powerpoint/2010/main" val="404576860"/>
              </p:ext>
            </p:extLst>
          </p:nvPr>
        </p:nvGraphicFramePr>
        <p:xfrm>
          <a:off x="720581" y="1257752"/>
          <a:ext cx="7702837" cy="4793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9687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Congenial Black" panose="02000503040000020004" pitchFamily="2" charset="0"/>
                <a:ea typeface="Calibri"/>
                <a:cs typeface="Calibri"/>
                <a:hlinkClick r:id="rId2"/>
              </a:rPr>
              <a:t>Who is Southern Company</a:t>
            </a:r>
            <a:r>
              <a:rPr lang="en-US">
                <a:solidFill>
                  <a:srgbClr val="529736"/>
                </a:solidFill>
                <a:latin typeface="Congenial Black" panose="02000503040000020004" pitchFamily="2" charset="0"/>
                <a:ea typeface="Calibri"/>
                <a:cs typeface="Calibri"/>
              </a:rPr>
              <a:t>?</a:t>
            </a:r>
          </a:p>
        </p:txBody>
      </p:sp>
      <p:pic>
        <p:nvPicPr>
          <p:cNvPr id="1028" name="!!SoCo" descr="Southern Company Logo – PNG e Vetor – Download de Logo">
            <a:extLst>
              <a:ext uri="{FF2B5EF4-FFF2-40B4-BE49-F238E27FC236}">
                <a16:creationId xmlns:a16="http://schemas.microsoft.com/office/drawing/2014/main" id="{137ED9E6-9A01-FDCB-C116-A169C62B83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341"/>
          <a:stretch/>
        </p:blipFill>
        <p:spPr bwMode="auto">
          <a:xfrm>
            <a:off x="2661888" y="1733910"/>
            <a:ext cx="3820223" cy="1695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outhern Company Logo – PNG e Vetor – Download de Logo">
            <a:extLst>
              <a:ext uri="{FF2B5EF4-FFF2-40B4-BE49-F238E27FC236}">
                <a16:creationId xmlns:a16="http://schemas.microsoft.com/office/drawing/2014/main" id="{3F2FBADE-90F4-C7F4-1E3C-76D107E67A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182"/>
          <a:stretch/>
        </p:blipFill>
        <p:spPr bwMode="auto">
          <a:xfrm>
            <a:off x="2661888" y="3562708"/>
            <a:ext cx="3820223" cy="196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86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a:xfrm>
            <a:off x="1915064" y="1664898"/>
            <a:ext cx="6331790" cy="3093432"/>
          </a:xfrm>
        </p:spPr>
        <p:txBody>
          <a:bodyPr vert="horz" lIns="0" tIns="0" rIns="0" bIns="0" rtlCol="0" anchor="t">
            <a:noAutofit/>
          </a:bodyPr>
          <a:lstStyle/>
          <a:p>
            <a:pPr marL="173355" indent="-173355">
              <a:spcAft>
                <a:spcPts val="800"/>
              </a:spcAft>
            </a:pPr>
            <a:r>
              <a:rPr lang="en-US">
                <a:latin typeface="Congenial"/>
                <a:ea typeface="Calibri"/>
                <a:cs typeface="Calibri"/>
              </a:rPr>
              <a:t>Utility company who makes, moves and sells energy</a:t>
            </a:r>
          </a:p>
          <a:p>
            <a:pPr marL="173355" indent="-173355">
              <a:spcAft>
                <a:spcPts val="800"/>
              </a:spcAft>
            </a:pPr>
            <a:r>
              <a:rPr lang="en-US">
                <a:latin typeface="Congenial"/>
                <a:ea typeface="Calibri"/>
                <a:cs typeface="Calibri"/>
              </a:rPr>
              <a:t>Leading producer of clean, safe, reliable, and affordable energy</a:t>
            </a:r>
          </a:p>
          <a:p>
            <a:pPr marL="173355" indent="-173355">
              <a:spcAft>
                <a:spcPts val="800"/>
              </a:spcAft>
            </a:pPr>
            <a:r>
              <a:rPr lang="en-US">
                <a:latin typeface="Congenial"/>
                <a:ea typeface="Calibri"/>
                <a:cs typeface="Calibri"/>
              </a:rPr>
              <a:t>Portfolio of subsidiaries includes...</a:t>
            </a:r>
          </a:p>
          <a:p>
            <a:pPr marL="466090" lvl="1" indent="-292100">
              <a:spcAft>
                <a:spcPts val="400"/>
              </a:spcAft>
              <a:buFont typeface="Courier New" panose="020B0604020202020204" pitchFamily="34" charset="0"/>
              <a:buChar char="o"/>
            </a:pPr>
            <a:r>
              <a:rPr lang="en-US">
                <a:solidFill>
                  <a:schemeClr val="tx1">
                    <a:lumMod val="65000"/>
                    <a:lumOff val="35000"/>
                  </a:schemeClr>
                </a:solidFill>
                <a:latin typeface="Congenial"/>
                <a:ea typeface="Calibri"/>
                <a:cs typeface="Calibri"/>
              </a:rPr>
              <a:t>Electric utilities: Alabama Power, Georgia Power, Mississippi Power...</a:t>
            </a:r>
          </a:p>
          <a:p>
            <a:pPr marL="466090" lvl="1" indent="-292100">
              <a:spcAft>
                <a:spcPts val="400"/>
              </a:spcAft>
              <a:buFont typeface="Courier New" panose="020B0604020202020204" pitchFamily="34" charset="0"/>
              <a:buChar char="o"/>
            </a:pPr>
            <a:r>
              <a:rPr lang="en-US">
                <a:solidFill>
                  <a:schemeClr val="tx1">
                    <a:lumMod val="65000"/>
                    <a:lumOff val="35000"/>
                  </a:schemeClr>
                </a:solidFill>
                <a:latin typeface="Congenial"/>
                <a:ea typeface="Calibri"/>
                <a:cs typeface="Calibri"/>
              </a:rPr>
              <a:t>Gas utilities: Atlanta Gas &amp; Light, Nicor Gas, Virginia Natural Gas...</a:t>
            </a:r>
          </a:p>
          <a:p>
            <a:pPr marL="466090" lvl="1" indent="-292100">
              <a:spcAft>
                <a:spcPts val="400"/>
              </a:spcAft>
              <a:buFont typeface="Courier New" panose="020B0604020202020204" pitchFamily="34" charset="0"/>
              <a:buChar char="o"/>
            </a:pPr>
            <a:r>
              <a:rPr lang="en-US">
                <a:solidFill>
                  <a:schemeClr val="tx1">
                    <a:lumMod val="65000"/>
                    <a:lumOff val="35000"/>
                  </a:schemeClr>
                </a:solidFill>
                <a:latin typeface="Congenial"/>
                <a:ea typeface="Calibri"/>
                <a:cs typeface="Calibri"/>
              </a:rPr>
              <a:t>Generating plants</a:t>
            </a:r>
          </a:p>
          <a:p>
            <a:pPr marL="466090" lvl="1" indent="-292100">
              <a:spcAft>
                <a:spcPts val="400"/>
              </a:spcAft>
              <a:buFont typeface="Courier New" panose="020B0604020202020204" pitchFamily="34" charset="0"/>
              <a:buChar char="o"/>
            </a:pPr>
            <a:r>
              <a:rPr lang="en-US">
                <a:solidFill>
                  <a:schemeClr val="tx1">
                    <a:lumMod val="65000"/>
                    <a:lumOff val="35000"/>
                  </a:schemeClr>
                </a:solidFill>
                <a:latin typeface="Congenial"/>
                <a:ea typeface="Calibri"/>
                <a:cs typeface="Calibri"/>
              </a:rPr>
              <a:t>Telecommunications Companies: Southern Linc, Southern Company Services, STI</a:t>
            </a:r>
          </a:p>
          <a:p>
            <a:pPr marL="173355" indent="-173355">
              <a:spcAft>
                <a:spcPts val="800"/>
              </a:spcAft>
            </a:pPr>
            <a:endParaRPr lang="en-US">
              <a:latin typeface="Congenial" panose="02000503040000020004" pitchFamily="2" charset="0"/>
              <a:ea typeface="Calibri"/>
              <a:cs typeface="Calibri"/>
            </a:endParaRPr>
          </a:p>
          <a:p>
            <a:pPr marL="466090" lvl="1" indent="-292100">
              <a:spcAft>
                <a:spcPts val="800"/>
              </a:spcAft>
              <a:buFont typeface="Courier New" panose="020B0604020202020204" pitchFamily="34" charset="0"/>
              <a:buChar char="o"/>
            </a:pPr>
            <a:endParaRPr lang="en-US" sz="2400">
              <a:latin typeface="Calibri"/>
              <a:ea typeface="Calibri"/>
              <a:cs typeface="Calibri"/>
            </a:endParaRPr>
          </a:p>
        </p:txBody>
      </p:sp>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Congenial Black" panose="02000503040000020004" pitchFamily="2" charset="0"/>
                <a:ea typeface="Calibri"/>
                <a:cs typeface="Calibri"/>
                <a:hlinkClick r:id="rId2"/>
              </a:rPr>
              <a:t>Who is Southern Company</a:t>
            </a:r>
            <a:r>
              <a:rPr lang="en-US">
                <a:solidFill>
                  <a:srgbClr val="529736"/>
                </a:solidFill>
                <a:latin typeface="Congenial Black" panose="02000503040000020004" pitchFamily="2" charset="0"/>
                <a:ea typeface="Calibri"/>
                <a:cs typeface="Calibri"/>
              </a:rPr>
              <a:t>?</a:t>
            </a:r>
          </a:p>
        </p:txBody>
      </p:sp>
      <p:pic>
        <p:nvPicPr>
          <p:cNvPr id="4" name="!!SoCo" descr="Southern Company Logo – PNG e Vetor – Download de Logo">
            <a:extLst>
              <a:ext uri="{FF2B5EF4-FFF2-40B4-BE49-F238E27FC236}">
                <a16:creationId xmlns:a16="http://schemas.microsoft.com/office/drawing/2014/main" id="{4DE26214-C926-3C0C-F357-D50786A925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341"/>
          <a:stretch/>
        </p:blipFill>
        <p:spPr bwMode="auto">
          <a:xfrm>
            <a:off x="0" y="1449237"/>
            <a:ext cx="2060780" cy="914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outhern Company Logo – PNG e Vetor – Download de Logo">
            <a:extLst>
              <a:ext uri="{FF2B5EF4-FFF2-40B4-BE49-F238E27FC236}">
                <a16:creationId xmlns:a16="http://schemas.microsoft.com/office/drawing/2014/main" id="{BA398696-9A75-D826-A377-D2C564EAF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182"/>
          <a:stretch/>
        </p:blipFill>
        <p:spPr bwMode="auto">
          <a:xfrm>
            <a:off x="2661888" y="7176765"/>
            <a:ext cx="3820223" cy="196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989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AC2EF-A42C-BD4F-BC4D-105C0D1C2216}"/>
              </a:ext>
            </a:extLst>
          </p:cNvPr>
          <p:cNvSpPr>
            <a:spLocks noGrp="1"/>
          </p:cNvSpPr>
          <p:nvPr>
            <p:ph idx="1"/>
          </p:nvPr>
        </p:nvSpPr>
        <p:spPr>
          <a:xfrm>
            <a:off x="1915064" y="1664897"/>
            <a:ext cx="6331790" cy="4382219"/>
          </a:xfrm>
        </p:spPr>
        <p:txBody>
          <a:bodyPr vert="horz" lIns="0" tIns="0" rIns="0" bIns="0" rtlCol="0" anchor="t">
            <a:noAutofit/>
          </a:bodyPr>
          <a:lstStyle/>
          <a:p>
            <a:pPr marL="173355" indent="-173355">
              <a:spcAft>
                <a:spcPts val="800"/>
              </a:spcAft>
            </a:pPr>
            <a:r>
              <a:rPr lang="en-US">
                <a:latin typeface="Congenial" panose="02000503040000020004" pitchFamily="2" charset="0"/>
                <a:ea typeface="Calibri"/>
                <a:cs typeface="Calibri"/>
              </a:rPr>
              <a:t>Ranked #1 in Fortune Magazine's 2024 World's Most Admired Companies in the Electric &amp; Natural Gas Utilities category</a:t>
            </a:r>
          </a:p>
          <a:p>
            <a:pPr marL="173355" indent="-173355">
              <a:spcAft>
                <a:spcPts val="800"/>
              </a:spcAft>
            </a:pPr>
            <a:r>
              <a:rPr lang="en-US">
                <a:latin typeface="Congenial" panose="02000503040000020004" pitchFamily="2" charset="0"/>
                <a:ea typeface="Calibri"/>
                <a:cs typeface="Calibri"/>
              </a:rPr>
              <a:t>If you can imagine a job, we likely have it within our company</a:t>
            </a:r>
          </a:p>
          <a:p>
            <a:pPr marL="466090" lvl="1" indent="-292100">
              <a:spcAft>
                <a:spcPts val="800"/>
              </a:spcAft>
              <a:buFont typeface="Courier New" panose="020B0604020202020204" pitchFamily="34" charset="0"/>
              <a:buChar char="o"/>
            </a:pPr>
            <a:r>
              <a:rPr lang="en-US">
                <a:solidFill>
                  <a:schemeClr val="tx1">
                    <a:lumMod val="65000"/>
                    <a:lumOff val="35000"/>
                  </a:schemeClr>
                </a:solidFill>
                <a:latin typeface="Congenial" panose="02000503040000020004" pitchFamily="2" charset="0"/>
                <a:ea typeface="Calibri"/>
                <a:cs typeface="Calibri"/>
              </a:rPr>
              <a:t>Doctors, Lawyers, Real Estate Agents, Teachers, Chemists, Accountants, Pilots, Electricians, Mechanics, Security Officers, Data Scientists, Engineers</a:t>
            </a:r>
          </a:p>
          <a:p>
            <a:pPr marL="173355" indent="-173355">
              <a:spcAft>
                <a:spcPts val="800"/>
              </a:spcAft>
            </a:pPr>
            <a:r>
              <a:rPr lang="en-US">
                <a:latin typeface="Congenial" panose="02000503040000020004" pitchFamily="2" charset="0"/>
                <a:ea typeface="Calibri"/>
                <a:cs typeface="Calibri"/>
              </a:rPr>
              <a:t>We have a large Technology Organization which includes the Infrastructure Services Organization</a:t>
            </a:r>
          </a:p>
          <a:p>
            <a:pPr marL="173355" indent="-173355">
              <a:spcAft>
                <a:spcPts val="800"/>
              </a:spcAft>
            </a:pPr>
            <a:endParaRPr lang="en-US">
              <a:latin typeface="Congenial" panose="02000503040000020004" pitchFamily="2" charset="0"/>
              <a:ea typeface="Calibri"/>
              <a:cs typeface="Calibri"/>
            </a:endParaRPr>
          </a:p>
          <a:p>
            <a:pPr marL="466090" lvl="1" indent="-292100">
              <a:spcAft>
                <a:spcPts val="800"/>
              </a:spcAft>
              <a:buFont typeface="Courier New" panose="020B0604020202020204" pitchFamily="34" charset="0"/>
              <a:buChar char="o"/>
            </a:pPr>
            <a:endParaRPr lang="en-US" sz="2400">
              <a:latin typeface="Calibri"/>
              <a:ea typeface="Calibri"/>
              <a:cs typeface="Calibri"/>
            </a:endParaRPr>
          </a:p>
        </p:txBody>
      </p:sp>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Congenial Black" panose="02000503040000020004" pitchFamily="2" charset="0"/>
                <a:ea typeface="Calibri"/>
                <a:cs typeface="Calibri"/>
                <a:hlinkClick r:id="rId2"/>
              </a:rPr>
              <a:t>Who is Southern Company</a:t>
            </a:r>
            <a:r>
              <a:rPr lang="en-US">
                <a:solidFill>
                  <a:srgbClr val="529736"/>
                </a:solidFill>
                <a:latin typeface="Congenial Black" panose="02000503040000020004" pitchFamily="2" charset="0"/>
                <a:ea typeface="Calibri"/>
                <a:cs typeface="Calibri"/>
              </a:rPr>
              <a:t>?</a:t>
            </a:r>
          </a:p>
        </p:txBody>
      </p:sp>
      <p:pic>
        <p:nvPicPr>
          <p:cNvPr id="4" name="!!SoCo" descr="Southern Company Logo – PNG e Vetor – Download de Logo">
            <a:extLst>
              <a:ext uri="{FF2B5EF4-FFF2-40B4-BE49-F238E27FC236}">
                <a16:creationId xmlns:a16="http://schemas.microsoft.com/office/drawing/2014/main" id="{4DE26214-C926-3C0C-F357-D50786A925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341"/>
          <a:stretch/>
        </p:blipFill>
        <p:spPr bwMode="auto">
          <a:xfrm>
            <a:off x="0" y="1449237"/>
            <a:ext cx="2060780" cy="91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615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p:txBody>
          <a:bodyPr/>
          <a:lstStyle/>
          <a:p>
            <a:r>
              <a:rPr lang="en-US">
                <a:latin typeface="Congenial Black"/>
                <a:cs typeface="Calibri"/>
              </a:rPr>
              <a:t>Who is Telecom Services?</a:t>
            </a:r>
            <a:endParaRPr lang="en-US"/>
          </a:p>
        </p:txBody>
      </p:sp>
      <p:pic>
        <p:nvPicPr>
          <p:cNvPr id="4" name="Picture 3" descr="A couple of cars on a road&#10;&#10;AI-generated content may be incorrect.">
            <a:extLst>
              <a:ext uri="{FF2B5EF4-FFF2-40B4-BE49-F238E27FC236}">
                <a16:creationId xmlns:a16="http://schemas.microsoft.com/office/drawing/2014/main" id="{B7E7F254-1AEB-2270-D935-68A542A132AC}"/>
              </a:ext>
            </a:extLst>
          </p:cNvPr>
          <p:cNvPicPr>
            <a:picLocks noChangeAspect="1"/>
          </p:cNvPicPr>
          <p:nvPr/>
        </p:nvPicPr>
        <p:blipFill>
          <a:blip r:embed="rId3"/>
          <a:stretch>
            <a:fillRect/>
          </a:stretch>
        </p:blipFill>
        <p:spPr>
          <a:xfrm>
            <a:off x="5126478" y="2139926"/>
            <a:ext cx="3659218" cy="1967901"/>
          </a:xfrm>
          <a:prstGeom prst="rect">
            <a:avLst/>
          </a:prstGeom>
        </p:spPr>
      </p:pic>
      <p:sp>
        <p:nvSpPr>
          <p:cNvPr id="5" name="TextBox 4">
            <a:extLst>
              <a:ext uri="{FF2B5EF4-FFF2-40B4-BE49-F238E27FC236}">
                <a16:creationId xmlns:a16="http://schemas.microsoft.com/office/drawing/2014/main" id="{2D58575B-57CD-1A82-5EE6-76BF6FB161D6}"/>
              </a:ext>
            </a:extLst>
          </p:cNvPr>
          <p:cNvSpPr txBox="1"/>
          <p:nvPr/>
        </p:nvSpPr>
        <p:spPr>
          <a:xfrm>
            <a:off x="5128995" y="1798630"/>
            <a:ext cx="4293502" cy="4596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rPr>
              <a:t>Telecom is a highway...</a:t>
            </a:r>
          </a:p>
        </p:txBody>
      </p:sp>
      <p:sp>
        <p:nvSpPr>
          <p:cNvPr id="7" name="TextBox 6">
            <a:extLst>
              <a:ext uri="{FF2B5EF4-FFF2-40B4-BE49-F238E27FC236}">
                <a16:creationId xmlns:a16="http://schemas.microsoft.com/office/drawing/2014/main" id="{1D75A69B-994F-73AD-59FF-5982E87F8E26}"/>
              </a:ext>
            </a:extLst>
          </p:cNvPr>
          <p:cNvSpPr txBox="1"/>
          <p:nvPr/>
        </p:nvSpPr>
        <p:spPr>
          <a:xfrm>
            <a:off x="280261" y="866034"/>
            <a:ext cx="4452849"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t>Telecom plays a key role in providing connectivity.</a:t>
            </a:r>
          </a:p>
          <a:p>
            <a:endParaRPr lang="en-US" sz="2200" b="1" dirty="0"/>
          </a:p>
          <a:p>
            <a:r>
              <a:rPr lang="en-US" sz="2200" dirty="0">
                <a:ea typeface="+mn-lt"/>
                <a:cs typeface="+mn-lt"/>
              </a:rPr>
              <a:t>Telecom provides the broad infrastructure for communication, whereas networks handle the detailed routing and connections.</a:t>
            </a:r>
          </a:p>
          <a:p>
            <a:endParaRPr lang="en-US" sz="2200" dirty="0">
              <a:ea typeface="+mn-lt"/>
              <a:cs typeface="+mn-lt"/>
            </a:endParaRPr>
          </a:p>
          <a:p>
            <a:r>
              <a:rPr lang="en-US" sz="2200" dirty="0">
                <a:ea typeface="+mn-lt"/>
                <a:cs typeface="+mn-lt"/>
              </a:rPr>
              <a:t>A comprehensive provider of lifecycle engineering, design, and support. </a:t>
            </a:r>
          </a:p>
          <a:p>
            <a:endParaRPr lang="en-US" sz="2200" dirty="0">
              <a:ea typeface="+mn-lt"/>
              <a:cs typeface="+mn-lt"/>
            </a:endParaRPr>
          </a:p>
          <a:p>
            <a:r>
              <a:rPr lang="en-US" sz="2200" dirty="0">
                <a:ea typeface="+mn-lt"/>
                <a:cs typeface="+mn-lt"/>
              </a:rPr>
              <a:t>Our business development support serves as the primary interface for initiatives including telecom change management.</a:t>
            </a:r>
          </a:p>
        </p:txBody>
      </p:sp>
    </p:spTree>
    <p:extLst>
      <p:ext uri="{BB962C8B-B14F-4D97-AF65-F5344CB8AC3E}">
        <p14:creationId xmlns:p14="http://schemas.microsoft.com/office/powerpoint/2010/main" val="366574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CAE80-6E27-A11A-7D20-B2DF0DA16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11416-ED2C-FCF7-B585-77A233D3D7F5}"/>
              </a:ext>
            </a:extLst>
          </p:cNvPr>
          <p:cNvSpPr>
            <a:spLocks noGrp="1"/>
          </p:cNvSpPr>
          <p:nvPr>
            <p:ph type="title"/>
          </p:nvPr>
        </p:nvSpPr>
        <p:spPr/>
        <p:txBody>
          <a:bodyPr/>
          <a:lstStyle/>
          <a:p>
            <a:r>
              <a:rPr lang="en-US">
                <a:latin typeface="+mj-lt"/>
              </a:rPr>
              <a:t>Who is Telecom Services?</a:t>
            </a:r>
          </a:p>
        </p:txBody>
      </p:sp>
      <p:sp>
        <p:nvSpPr>
          <p:cNvPr id="3" name="Content Placeholder 2">
            <a:extLst>
              <a:ext uri="{FF2B5EF4-FFF2-40B4-BE49-F238E27FC236}">
                <a16:creationId xmlns:a16="http://schemas.microsoft.com/office/drawing/2014/main" id="{CABB3CFC-6178-3272-AB36-59D3C29465B6}"/>
              </a:ext>
            </a:extLst>
          </p:cNvPr>
          <p:cNvSpPr>
            <a:spLocks noGrp="1"/>
          </p:cNvSpPr>
          <p:nvPr>
            <p:ph idx="1"/>
          </p:nvPr>
        </p:nvSpPr>
        <p:spPr>
          <a:xfrm>
            <a:off x="282533" y="1056751"/>
            <a:ext cx="6148364" cy="3863969"/>
          </a:xfrm>
        </p:spPr>
        <p:txBody>
          <a:bodyPr vert="horz" lIns="0" tIns="0" rIns="0" bIns="0" rtlCol="0" anchor="t">
            <a:noAutofit/>
          </a:bodyPr>
          <a:lstStyle/>
          <a:p>
            <a:pPr marL="0" indent="0">
              <a:buNone/>
            </a:pPr>
            <a:endParaRPr lang="en-US" sz="1800" b="1">
              <a:latin typeface="Congenial"/>
              <a:cs typeface="Arial"/>
            </a:endParaRPr>
          </a:p>
          <a:p>
            <a:pPr marL="0" indent="0">
              <a:buNone/>
            </a:pPr>
            <a:r>
              <a:rPr lang="en-US" sz="1800" b="1">
                <a:latin typeface="Congenial"/>
                <a:cs typeface="Arial"/>
              </a:rPr>
              <a:t>Our expertise spans:</a:t>
            </a:r>
            <a:endParaRPr lang="en-US" sz="1800">
              <a:latin typeface="Congenial"/>
              <a:cs typeface="Arial"/>
            </a:endParaRPr>
          </a:p>
          <a:p>
            <a:pPr marL="285750" indent="-285750"/>
            <a:r>
              <a:rPr lang="en-US" sz="1800" b="1">
                <a:latin typeface="Congenial"/>
                <a:cs typeface="Arial"/>
              </a:rPr>
              <a:t>digital microwave and RF backhaul compliance</a:t>
            </a:r>
            <a:endParaRPr lang="en-US" sz="1800">
              <a:latin typeface="Congenial"/>
              <a:cs typeface="Arial"/>
            </a:endParaRPr>
          </a:p>
          <a:p>
            <a:pPr marL="285750" indent="-285750"/>
            <a:r>
              <a:rPr lang="en-US" sz="1800" b="1">
                <a:latin typeface="Congenial"/>
                <a:cs typeface="Arial"/>
              </a:rPr>
              <a:t>fiber optics (including underground, OPGW, and fiber to distribution)</a:t>
            </a:r>
            <a:endParaRPr lang="en-US" sz="1800">
              <a:latin typeface="Congenial"/>
              <a:cs typeface="Arial"/>
            </a:endParaRPr>
          </a:p>
          <a:p>
            <a:pPr marL="285750" indent="-285750"/>
            <a:r>
              <a:rPr lang="en-US" sz="1800" b="1">
                <a:latin typeface="Congenial"/>
                <a:cs typeface="Arial"/>
              </a:rPr>
              <a:t>dense wavelength division multiplexing (DWDM)</a:t>
            </a:r>
            <a:endParaRPr lang="en-US" sz="1800">
              <a:latin typeface="Congenial"/>
              <a:cs typeface="Arial"/>
            </a:endParaRPr>
          </a:p>
          <a:p>
            <a:pPr marL="285750" indent="-285750"/>
            <a:r>
              <a:rPr lang="en-US" sz="1800" b="1">
                <a:latin typeface="Congenial"/>
                <a:cs typeface="Arial"/>
              </a:rPr>
              <a:t>multi-protocol label switching (MPLS) networks</a:t>
            </a:r>
          </a:p>
          <a:p>
            <a:pPr marL="285750" indent="-285750"/>
            <a:r>
              <a:rPr lang="en-US" sz="1800" b="1">
                <a:latin typeface="Congenial"/>
                <a:cs typeface="Arial"/>
              </a:rPr>
              <a:t>time synchronization </a:t>
            </a:r>
            <a:endParaRPr lang="en-US" sz="1800">
              <a:latin typeface="Congenial"/>
              <a:cs typeface="Arial"/>
            </a:endParaRPr>
          </a:p>
          <a:p>
            <a:pPr marL="285750" indent="-285750"/>
            <a:r>
              <a:rPr lang="en-US" sz="1800" b="1">
                <a:latin typeface="Congenial"/>
                <a:cs typeface="Arial"/>
              </a:rPr>
              <a:t>satellite data and voice services, </a:t>
            </a:r>
            <a:endParaRPr lang="en-US" sz="1800">
              <a:latin typeface="Congenial"/>
              <a:cs typeface="Arial"/>
            </a:endParaRPr>
          </a:p>
          <a:p>
            <a:pPr marL="0" indent="0">
              <a:buNone/>
            </a:pPr>
            <a:endParaRPr lang="en-US" sz="1800" b="1">
              <a:latin typeface="Congenial"/>
              <a:cs typeface="Arial"/>
            </a:endParaRPr>
          </a:p>
          <a:p>
            <a:pPr marL="0" indent="0">
              <a:buNone/>
            </a:pPr>
            <a:r>
              <a:rPr lang="en-US" sz="1800" b="1">
                <a:latin typeface="Congenial"/>
                <a:cs typeface="Arial"/>
              </a:rPr>
              <a:t>We manage both company-owned and third-party leased circuits, as well as AMI and fixed UE proliferation through LINC and wireless carrier LTE. </a:t>
            </a:r>
            <a:endParaRPr lang="en-US" sz="1800">
              <a:latin typeface="Congenial"/>
              <a:cs typeface="Arial"/>
            </a:endParaRPr>
          </a:p>
          <a:p>
            <a:pPr marL="0" indent="0">
              <a:buNone/>
            </a:pPr>
            <a:r>
              <a:rPr lang="en-US" sz="1800" b="1">
                <a:latin typeface="Congenial"/>
                <a:cs typeface="Arial"/>
              </a:rPr>
              <a:t>.</a:t>
            </a:r>
            <a:endParaRPr lang="en-US" sz="1800">
              <a:latin typeface="Congenial"/>
            </a:endParaRPr>
          </a:p>
          <a:p>
            <a:pPr marL="0" indent="0">
              <a:buNone/>
            </a:pPr>
            <a:endParaRPr lang="en-US" sz="1600" b="1">
              <a:latin typeface="Congenial"/>
              <a:ea typeface="+mn-lt"/>
              <a:cs typeface="Arial"/>
            </a:endParaRPr>
          </a:p>
        </p:txBody>
      </p:sp>
      <p:pic>
        <p:nvPicPr>
          <p:cNvPr id="5" name="Picture 4">
            <a:extLst>
              <a:ext uri="{FF2B5EF4-FFF2-40B4-BE49-F238E27FC236}">
                <a16:creationId xmlns:a16="http://schemas.microsoft.com/office/drawing/2014/main" id="{305B31E4-DA31-FE8B-A215-03C83E0A4A2A}"/>
              </a:ext>
            </a:extLst>
          </p:cNvPr>
          <p:cNvPicPr>
            <a:picLocks noChangeAspect="1"/>
          </p:cNvPicPr>
          <p:nvPr/>
        </p:nvPicPr>
        <p:blipFill>
          <a:blip r:embed="rId3"/>
          <a:stretch>
            <a:fillRect/>
          </a:stretch>
        </p:blipFill>
        <p:spPr>
          <a:xfrm>
            <a:off x="6262809" y="2194121"/>
            <a:ext cx="2720330" cy="2881402"/>
          </a:xfrm>
          <a:prstGeom prst="rect">
            <a:avLst/>
          </a:prstGeom>
        </p:spPr>
      </p:pic>
    </p:spTree>
    <p:extLst>
      <p:ext uri="{BB962C8B-B14F-4D97-AF65-F5344CB8AC3E}">
        <p14:creationId xmlns:p14="http://schemas.microsoft.com/office/powerpoint/2010/main" val="3421391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AC2EF-A42C-BD4F-BC4D-105C0D1C2216}"/>
              </a:ext>
            </a:extLst>
          </p:cNvPr>
          <p:cNvSpPr>
            <a:spLocks noGrp="1"/>
          </p:cNvSpPr>
          <p:nvPr>
            <p:ph sz="half" idx="1"/>
          </p:nvPr>
        </p:nvSpPr>
        <p:spPr>
          <a:xfrm>
            <a:off x="457200" y="1280160"/>
            <a:ext cx="3886200" cy="5120640"/>
          </a:xfrm>
        </p:spPr>
        <p:txBody>
          <a:bodyPr vert="horz" lIns="0" tIns="0" rIns="0" bIns="0" rtlCol="0" anchor="t">
            <a:normAutofit/>
          </a:bodyPr>
          <a:lstStyle/>
          <a:p>
            <a:pPr marL="292100" indent="-292100">
              <a:spcAft>
                <a:spcPts val="600"/>
              </a:spcAft>
            </a:pPr>
            <a:r>
              <a:rPr lang="en-US" sz="2400">
                <a:effectLst/>
              </a:rPr>
              <a:t>Despite the data available from</a:t>
            </a:r>
            <a:r>
              <a:rPr lang="en-US" sz="2400"/>
              <a:t> our work management tool(s),</a:t>
            </a:r>
            <a:r>
              <a:rPr lang="en-US" sz="2400">
                <a:effectLst/>
              </a:rPr>
              <a:t> </a:t>
            </a:r>
            <a:r>
              <a:rPr lang="en-US" sz="2400"/>
              <a:t>we are constantly looking for better ways to...</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effectLst/>
                <a:latin typeface="+mn-lt"/>
              </a:rPr>
              <a:t>Understand and improve employee and team productivity</a:t>
            </a:r>
            <a:endParaRPr lang="en-US" sz="2000">
              <a:solidFill>
                <a:schemeClr val="tx1">
                  <a:lumMod val="65000"/>
                  <a:lumOff val="35000"/>
                </a:schemeClr>
              </a:solidFill>
              <a:latin typeface="+mn-lt"/>
            </a:endParaRP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rPr>
              <a:t>Visualize the data</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rPr>
              <a:t>Resource plan</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rPr>
              <a:t>Automate the visualization of the data</a:t>
            </a:r>
          </a:p>
        </p:txBody>
      </p:sp>
      <p:pic>
        <p:nvPicPr>
          <p:cNvPr id="7" name="Picture 6" descr="Stressed employee at office">
            <a:extLst>
              <a:ext uri="{FF2B5EF4-FFF2-40B4-BE49-F238E27FC236}">
                <a16:creationId xmlns:a16="http://schemas.microsoft.com/office/drawing/2014/main" id="{732E8CB6-1C1F-CD0C-170C-4B2C79286E81}"/>
              </a:ext>
            </a:extLst>
          </p:cNvPr>
          <p:cNvPicPr>
            <a:picLocks noChangeAspect="1"/>
          </p:cNvPicPr>
          <p:nvPr/>
        </p:nvPicPr>
        <p:blipFill rotWithShape="1">
          <a:blip r:embed="rId2"/>
          <a:srcRect l="35863" r="13477" b="-2"/>
          <a:stretch/>
        </p:blipFill>
        <p:spPr>
          <a:xfrm>
            <a:off x="4800600" y="1280160"/>
            <a:ext cx="3886200" cy="5120640"/>
          </a:xfrm>
          <a:prstGeom prst="rect">
            <a:avLst/>
          </a:prstGeom>
          <a:noFill/>
        </p:spPr>
      </p:pic>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a:xfrm>
            <a:off x="278232" y="146304"/>
            <a:ext cx="8587537" cy="604865"/>
          </a:xfrm>
        </p:spPr>
        <p:txBody>
          <a:bodyPr anchor="ctr">
            <a:normAutofit/>
          </a:bodyPr>
          <a:lstStyle/>
          <a:p>
            <a:r>
              <a:rPr lang="en-US">
                <a:latin typeface="+mj-lt"/>
              </a:rPr>
              <a:t>Issue</a:t>
            </a:r>
            <a:endParaRPr lang="en-US"/>
          </a:p>
        </p:txBody>
      </p:sp>
    </p:spTree>
    <p:extLst>
      <p:ext uri="{BB962C8B-B14F-4D97-AF65-F5344CB8AC3E}">
        <p14:creationId xmlns:p14="http://schemas.microsoft.com/office/powerpoint/2010/main" val="1976907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AC2EF-A42C-BD4F-BC4D-105C0D1C2216}"/>
              </a:ext>
            </a:extLst>
          </p:cNvPr>
          <p:cNvSpPr>
            <a:spLocks noGrp="1"/>
          </p:cNvSpPr>
          <p:nvPr>
            <p:ph sz="half" idx="1"/>
          </p:nvPr>
        </p:nvSpPr>
        <p:spPr>
          <a:xfrm>
            <a:off x="457200" y="1280160"/>
            <a:ext cx="3886200" cy="5120640"/>
          </a:xfrm>
        </p:spPr>
        <p:txBody>
          <a:bodyPr vert="horz" lIns="0" tIns="0" rIns="0" bIns="0" rtlCol="0" anchor="t">
            <a:normAutofit fontScale="92500"/>
          </a:bodyPr>
          <a:lstStyle/>
          <a:p>
            <a:pPr marL="292100" indent="-292100">
              <a:spcAft>
                <a:spcPts val="600"/>
              </a:spcAft>
            </a:pPr>
            <a:r>
              <a:rPr lang="en-US" sz="2400">
                <a:ea typeface="Calibri"/>
                <a:cs typeface="Calibri"/>
              </a:rPr>
              <a:t>For instance...</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ea typeface="Calibri"/>
                <a:cs typeface="Calibri"/>
              </a:rPr>
              <a:t>How can</a:t>
            </a:r>
            <a:r>
              <a:rPr lang="en-US" sz="2000">
                <a:solidFill>
                  <a:schemeClr val="tx1">
                    <a:lumMod val="65000"/>
                    <a:lumOff val="35000"/>
                  </a:schemeClr>
                </a:solidFill>
                <a:effectLst/>
                <a:latin typeface="+mn-lt"/>
                <a:ea typeface="Calibri"/>
                <a:cs typeface="Calibri"/>
              </a:rPr>
              <a:t> we use the data to determine if our teams are right-sized?</a:t>
            </a:r>
            <a:r>
              <a:rPr lang="en-US" sz="2000">
                <a:solidFill>
                  <a:schemeClr val="tx1">
                    <a:lumMod val="65000"/>
                    <a:lumOff val="35000"/>
                  </a:schemeClr>
                </a:solidFill>
                <a:latin typeface="+mn-lt"/>
                <a:ea typeface="Calibri"/>
                <a:cs typeface="Calibri"/>
              </a:rPr>
              <a:t> </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ea typeface="Calibri"/>
                <a:cs typeface="Calibri"/>
              </a:rPr>
              <a:t>How can we determine if we need to backfill an employee who leaves the team?</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ea typeface="Calibri"/>
                <a:cs typeface="Calibri"/>
              </a:rPr>
              <a:t>How do we assess change management case types/volume?</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ea typeface="Calibri"/>
                <a:cs typeface="Calibri"/>
              </a:rPr>
              <a:t>How does this data help leaders plan and prioritize projects based on workload?</a:t>
            </a:r>
          </a:p>
          <a:p>
            <a:pPr marL="631825" lvl="1" indent="-292100">
              <a:spcAft>
                <a:spcPts val="600"/>
              </a:spcAft>
              <a:buFont typeface="Courier New" panose="020B0604020202020204" pitchFamily="34" charset="0"/>
              <a:buChar char="o"/>
            </a:pPr>
            <a:r>
              <a:rPr lang="en-US" sz="2000">
                <a:solidFill>
                  <a:schemeClr val="tx1">
                    <a:lumMod val="65000"/>
                    <a:lumOff val="35000"/>
                  </a:schemeClr>
                </a:solidFill>
                <a:latin typeface="+mn-lt"/>
                <a:ea typeface="Calibri"/>
                <a:cs typeface="Calibri"/>
              </a:rPr>
              <a:t>What resources can we shift?</a:t>
            </a:r>
          </a:p>
          <a:p>
            <a:pPr marL="631825" lvl="1" indent="-292100">
              <a:spcAft>
                <a:spcPts val="600"/>
              </a:spcAft>
              <a:buFont typeface="Courier New" panose="020B0604020202020204" pitchFamily="34" charset="0"/>
              <a:buChar char="o"/>
            </a:pPr>
            <a:endParaRPr lang="en-US" sz="2000">
              <a:solidFill>
                <a:schemeClr val="tx1">
                  <a:lumMod val="65000"/>
                  <a:lumOff val="35000"/>
                </a:schemeClr>
              </a:solidFill>
              <a:latin typeface="+mn-lt"/>
              <a:ea typeface="Calibri"/>
              <a:cs typeface="Calibri"/>
            </a:endParaRPr>
          </a:p>
        </p:txBody>
      </p:sp>
      <p:pic>
        <p:nvPicPr>
          <p:cNvPr id="7" name="Picture 6" descr="Metallic spheres connected in mesh">
            <a:extLst>
              <a:ext uri="{FF2B5EF4-FFF2-40B4-BE49-F238E27FC236}">
                <a16:creationId xmlns:a16="http://schemas.microsoft.com/office/drawing/2014/main" id="{732E8CB6-1C1F-CD0C-170C-4B2C79286E81}"/>
              </a:ext>
            </a:extLst>
          </p:cNvPr>
          <p:cNvPicPr>
            <a:picLocks noChangeAspect="1"/>
          </p:cNvPicPr>
          <p:nvPr/>
        </p:nvPicPr>
        <p:blipFill>
          <a:blip r:embed="rId2"/>
          <a:srcRect l="24709" r="24709"/>
          <a:stretch/>
        </p:blipFill>
        <p:spPr>
          <a:xfrm>
            <a:off x="4800600" y="1280160"/>
            <a:ext cx="3886200" cy="5120640"/>
          </a:xfrm>
          <a:prstGeom prst="rect">
            <a:avLst/>
          </a:prstGeom>
          <a:noFill/>
        </p:spPr>
      </p:pic>
      <p:sp>
        <p:nvSpPr>
          <p:cNvPr id="2" name="Title 1">
            <a:extLst>
              <a:ext uri="{FF2B5EF4-FFF2-40B4-BE49-F238E27FC236}">
                <a16:creationId xmlns:a16="http://schemas.microsoft.com/office/drawing/2014/main" id="{6AC20903-8D45-024C-B19F-5E5361E663ED}"/>
              </a:ext>
            </a:extLst>
          </p:cNvPr>
          <p:cNvSpPr>
            <a:spLocks noGrp="1"/>
          </p:cNvSpPr>
          <p:nvPr>
            <p:ph type="title"/>
          </p:nvPr>
        </p:nvSpPr>
        <p:spPr>
          <a:xfrm>
            <a:off x="278232" y="146304"/>
            <a:ext cx="8587537" cy="604865"/>
          </a:xfrm>
        </p:spPr>
        <p:txBody>
          <a:bodyPr anchor="ctr">
            <a:normAutofit/>
          </a:bodyPr>
          <a:lstStyle/>
          <a:p>
            <a:r>
              <a:rPr lang="en-US">
                <a:latin typeface="+mj-lt"/>
              </a:rPr>
              <a:t>Issue</a:t>
            </a:r>
            <a:endParaRPr lang="en-US"/>
          </a:p>
        </p:txBody>
      </p:sp>
    </p:spTree>
    <p:extLst>
      <p:ext uri="{BB962C8B-B14F-4D97-AF65-F5344CB8AC3E}">
        <p14:creationId xmlns:p14="http://schemas.microsoft.com/office/powerpoint/2010/main" val="309979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outhern Company Template_basic_final">
  <a:themeElements>
    <a:clrScheme name="SO green family">
      <a:dk1>
        <a:srgbClr val="000000"/>
      </a:dk1>
      <a:lt1>
        <a:srgbClr val="FFFFFF"/>
      </a:lt1>
      <a:dk2>
        <a:srgbClr val="00591D"/>
      </a:dk2>
      <a:lt2>
        <a:srgbClr val="E8E8E8"/>
      </a:lt2>
      <a:accent1>
        <a:srgbClr val="B2D234"/>
      </a:accent1>
      <a:accent2>
        <a:srgbClr val="519736"/>
      </a:accent2>
      <a:accent3>
        <a:srgbClr val="00BCF1"/>
      </a:accent3>
      <a:accent4>
        <a:srgbClr val="007DB9"/>
      </a:accent4>
      <a:accent5>
        <a:srgbClr val="003A5D"/>
      </a:accent5>
      <a:accent6>
        <a:srgbClr val="EC1C24"/>
      </a:accent6>
      <a:hlink>
        <a:srgbClr val="519736"/>
      </a:hlink>
      <a:folHlink>
        <a:srgbClr val="00591D"/>
      </a:folHlink>
    </a:clrScheme>
    <a:fontScheme name="Custom 1">
      <a:majorFont>
        <a:latin typeface="Congenial Black"/>
        <a:ea typeface=""/>
        <a:cs typeface=""/>
      </a:majorFont>
      <a:minorFont>
        <a:latin typeface="Congen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A Innovate Hackathon Prompt 2024" id="{13F5615B-7618-44BF-93EB-A27C4902CD80}" vid="{B021C000-8C68-4C57-B544-7C242BF6F2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7C7A26CE999C45BD52BEB8240B387E" ma:contentTypeVersion="17" ma:contentTypeDescription="Create a new document." ma:contentTypeScope="" ma:versionID="d9e851c99795951a606c0c53d9d7f3a6">
  <xsd:schema xmlns:xsd="http://www.w3.org/2001/XMLSchema" xmlns:xs="http://www.w3.org/2001/XMLSchema" xmlns:p="http://schemas.microsoft.com/office/2006/metadata/properties" xmlns:ns2="df6bc35f-ad3f-4deb-bb95-d8bf762fffa0" xmlns:ns3="60374780-f977-4274-95fd-2068521ad221" xmlns:ns4="f3351373-2b59-4a46-949d-f42afd8cf7c2" targetNamespace="http://schemas.microsoft.com/office/2006/metadata/properties" ma:root="true" ma:fieldsID="1eedf2bebfea9608c135949a450b89a3" ns2:_="" ns3:_="" ns4:_="">
    <xsd:import namespace="df6bc35f-ad3f-4deb-bb95-d8bf762fffa0"/>
    <xsd:import namespace="60374780-f977-4274-95fd-2068521ad221"/>
    <xsd:import namespace="f3351373-2b59-4a46-949d-f42afd8cf7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element ref="ns2:MediaServiceLocation" minOccurs="0"/>
                <xsd:element ref="ns2:MediaServiceOCR"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6bc35f-ad3f-4deb-bb95-d8bf762fff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cc0b944-1297-42fa-b789-cd23fa32fe04"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374780-f977-4274-95fd-2068521ad22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3351373-2b59-4a46-949d-f42afd8cf7c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d132d67f-ca2e-4600-a820-8f6dff0cc74b}" ma:internalName="TaxCatchAll" ma:showField="CatchAllData" ma:web="60374780-f977-4274-95fd-2068521ad2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f6bc35f-ad3f-4deb-bb95-d8bf762fffa0">
      <Terms xmlns="http://schemas.microsoft.com/office/infopath/2007/PartnerControls"/>
    </lcf76f155ced4ddcb4097134ff3c332f>
    <TaxCatchAll xmlns="f3351373-2b59-4a46-949d-f42afd8cf7c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7ABA60-B71D-4A55-9461-65E703F9331C}">
  <ds:schemaRefs>
    <ds:schemaRef ds:uri="60374780-f977-4274-95fd-2068521ad221"/>
    <ds:schemaRef ds:uri="df6bc35f-ad3f-4deb-bb95-d8bf762fffa0"/>
    <ds:schemaRef ds:uri="f3351373-2b59-4a46-949d-f42afd8cf7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1CD221B-7452-45AA-9298-D506D3A08C0B}">
  <ds:schemaRefs>
    <ds:schemaRef ds:uri="http://schemas.microsoft.com/office/2006/metadata/properties"/>
    <ds:schemaRef ds:uri="http://schemas.microsoft.com/office/2006/documentManagement/types"/>
    <ds:schemaRef ds:uri="http://purl.org/dc/terms/"/>
    <ds:schemaRef ds:uri="http://schemas.microsoft.com/office/infopath/2007/PartnerControls"/>
    <ds:schemaRef ds:uri="df6bc35f-ad3f-4deb-bb95-d8bf762fffa0"/>
    <ds:schemaRef ds:uri="http://schemas.openxmlformats.org/package/2006/metadata/core-properties"/>
    <ds:schemaRef ds:uri="60374780-f977-4274-95fd-2068521ad221"/>
    <ds:schemaRef ds:uri="f3351373-2b59-4a46-949d-f42afd8cf7c2"/>
    <ds:schemaRef ds:uri="http://www.w3.org/XML/1998/namespace"/>
    <ds:schemaRef ds:uri="http://purl.org/dc/dcmitype/"/>
    <ds:schemaRef ds:uri="http://purl.org/dc/elements/1.1/"/>
  </ds:schemaRefs>
</ds:datastoreItem>
</file>

<file path=customXml/itemProps3.xml><?xml version="1.0" encoding="utf-8"?>
<ds:datastoreItem xmlns:ds="http://schemas.openxmlformats.org/officeDocument/2006/customXml" ds:itemID="{30D15EC4-86B5-41EE-8290-3F026DFB2D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Southern Company - UA Innovate Hackathon 2024 Prompt</Template>
  <TotalTime>136</TotalTime>
  <Words>1376</Words>
  <Application>Microsoft Office PowerPoint</Application>
  <PresentationFormat>On-screen Show (4:3)</PresentationFormat>
  <Paragraphs>185</Paragraphs>
  <Slides>18</Slides>
  <Notes>5</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Southern Company Template_basic_final</vt:lpstr>
      <vt:lpstr>Using Data to Assist in Resource Planning</vt:lpstr>
      <vt:lpstr>Our Team</vt:lpstr>
      <vt:lpstr>Who is Southern Company?</vt:lpstr>
      <vt:lpstr>Who is Southern Company?</vt:lpstr>
      <vt:lpstr>Who is Southern Company?</vt:lpstr>
      <vt:lpstr>Who is Telecom Services?</vt:lpstr>
      <vt:lpstr>Who is Telecom Services?</vt:lpstr>
      <vt:lpstr>Issue</vt:lpstr>
      <vt:lpstr>Issue</vt:lpstr>
      <vt:lpstr>Data Analytics Prompt</vt:lpstr>
      <vt:lpstr>Provided Materials</vt:lpstr>
      <vt:lpstr>Assumptions &amp; Considerations</vt:lpstr>
      <vt:lpstr>Assumptions &amp; Considerations</vt:lpstr>
      <vt:lpstr>Judging: What Does Success Look Like?</vt:lpstr>
      <vt:lpstr>Housekeeping</vt:lpstr>
      <vt:lpstr>Q &amp; 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Data to Determine Productivity</dc:title>
  <dc:creator>Britt, Kimber Celeste</dc:creator>
  <cp:lastModifiedBy>Sydney March</cp:lastModifiedBy>
  <cp:revision>41</cp:revision>
  <cp:lastPrinted>2024-02-29T18:46:54Z</cp:lastPrinted>
  <dcterms:created xsi:type="dcterms:W3CDTF">2024-02-06T18:29:57Z</dcterms:created>
  <dcterms:modified xsi:type="dcterms:W3CDTF">2025-03-29T17:27:34Z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d3826ce-7c18-471d-9596-93de5bae332e_Enabled">
    <vt:lpwstr>true</vt:lpwstr>
  </property>
  <property fmtid="{D5CDD505-2E9C-101B-9397-08002B2CF9AE}" pid="3" name="MSIP_Label_ed3826ce-7c18-471d-9596-93de5bae332e_SetDate">
    <vt:lpwstr>2024-01-31T15:33:45Z</vt:lpwstr>
  </property>
  <property fmtid="{D5CDD505-2E9C-101B-9397-08002B2CF9AE}" pid="4" name="MSIP_Label_ed3826ce-7c18-471d-9596-93de5bae332e_Method">
    <vt:lpwstr>Standard</vt:lpwstr>
  </property>
  <property fmtid="{D5CDD505-2E9C-101B-9397-08002B2CF9AE}" pid="5" name="MSIP_Label_ed3826ce-7c18-471d-9596-93de5bae332e_Name">
    <vt:lpwstr>Internal</vt:lpwstr>
  </property>
  <property fmtid="{D5CDD505-2E9C-101B-9397-08002B2CF9AE}" pid="6" name="MSIP_Label_ed3826ce-7c18-471d-9596-93de5bae332e_SiteId">
    <vt:lpwstr>c0a02e2d-1186-410a-8895-0a4a252ebf17</vt:lpwstr>
  </property>
  <property fmtid="{D5CDD505-2E9C-101B-9397-08002B2CF9AE}" pid="7" name="MSIP_Label_ed3826ce-7c18-471d-9596-93de5bae332e_ActionId">
    <vt:lpwstr>b38059e7-67cf-4082-b55b-e693a5f52472</vt:lpwstr>
  </property>
  <property fmtid="{D5CDD505-2E9C-101B-9397-08002B2CF9AE}" pid="8" name="MSIP_Label_ed3826ce-7c18-471d-9596-93de5bae332e_ContentBits">
    <vt:lpwstr>0</vt:lpwstr>
  </property>
  <property fmtid="{D5CDD505-2E9C-101B-9397-08002B2CF9AE}" pid="9" name="ContentTypeId">
    <vt:lpwstr>0x010100BF7C7A26CE999C45BD52BEB8240B387E</vt:lpwstr>
  </property>
  <property fmtid="{D5CDD505-2E9C-101B-9397-08002B2CF9AE}" pid="10" name="MediaServiceImageTags">
    <vt:lpwstr/>
  </property>
</Properties>
</file>